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0693400" cy="7562850"/>
  <p:notesSz cx="10693400" cy="756285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MS Gothic" panose="020B0609070205080204" pitchFamily="49" charset="-128"/>
      <p:regular r:id="rId31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3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6627" y="688594"/>
            <a:ext cx="9280144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6882" y="1290574"/>
            <a:ext cx="9279635" cy="5024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9327" y="1114425"/>
            <a:ext cx="9279255" cy="59388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2530"/>
              </a:lnSpc>
              <a:spcBef>
                <a:spcPts val="270"/>
              </a:spcBef>
              <a:tabLst>
                <a:tab pos="1793875" algn="l"/>
                <a:tab pos="3405504" algn="l"/>
                <a:tab pos="4493260" algn="l"/>
                <a:tab pos="5049520" algn="l"/>
                <a:tab pos="6740525" algn="l"/>
                <a:tab pos="7389495" algn="l"/>
                <a:tab pos="8270875" algn="l"/>
                <a:tab pos="8924290" algn="l"/>
              </a:tabLst>
            </a:pP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Infl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ias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negati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as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sobre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22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ran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z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vida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 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</a:t>
            </a:r>
            <a:endParaRPr sz="2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50" dirty="0">
              <a:latin typeface="Arial"/>
              <a:cs typeface="Arial"/>
            </a:endParaRPr>
          </a:p>
          <a:p>
            <a:pPr marL="253365" indent="-241300">
              <a:lnSpc>
                <a:spcPts val="2585"/>
              </a:lnSpc>
              <a:spcBef>
                <a:spcPts val="5"/>
              </a:spcBef>
              <a:buChar char="&gt;"/>
              <a:tabLst>
                <a:tab pos="254000" algn="l"/>
              </a:tabLst>
            </a:pPr>
            <a:r>
              <a:rPr sz="22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Influencias</a:t>
            </a:r>
            <a:r>
              <a:rPr sz="22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térmicas</a:t>
            </a:r>
            <a:endParaRPr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ts val="2585"/>
              </a:lnSpc>
            </a:pPr>
            <a:r>
              <a:rPr sz="2200" b="1" spc="-5" dirty="0">
                <a:latin typeface="Arial"/>
                <a:cs typeface="Arial"/>
              </a:rPr>
              <a:t>Sobrecarga,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sobrecalentamiento,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condiciones</a:t>
            </a:r>
            <a:r>
              <a:rPr sz="2200" b="1" spc="6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ambientales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Arial"/>
              <a:cs typeface="Arial"/>
            </a:endParaRPr>
          </a:p>
          <a:p>
            <a:pPr marL="252729" indent="-240665">
              <a:lnSpc>
                <a:spcPts val="2585"/>
              </a:lnSpc>
              <a:buChar char="&gt;"/>
              <a:tabLst>
                <a:tab pos="253365" algn="l"/>
              </a:tabLst>
            </a:pPr>
            <a:r>
              <a:rPr sz="22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Envejecimiento</a:t>
            </a:r>
            <a:endParaRPr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ts val="2585"/>
              </a:lnSpc>
            </a:pPr>
            <a:r>
              <a:rPr sz="2200" b="1" spc="-5" dirty="0">
                <a:latin typeface="Arial"/>
                <a:cs typeface="Arial"/>
              </a:rPr>
              <a:t>Humedad,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ácidos,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oxigeno,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contaminación,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fugas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 dirty="0">
              <a:latin typeface="Arial"/>
              <a:cs typeface="Arial"/>
            </a:endParaRPr>
          </a:p>
          <a:p>
            <a:pPr marL="253365" indent="-241300">
              <a:lnSpc>
                <a:spcPts val="2585"/>
              </a:lnSpc>
              <a:buChar char="&gt;"/>
              <a:tabLst>
                <a:tab pos="254000" algn="l"/>
              </a:tabLst>
            </a:pPr>
            <a:r>
              <a:rPr sz="22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Influencias</a:t>
            </a:r>
            <a:r>
              <a:rPr sz="22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mecánicas</a:t>
            </a:r>
            <a:endParaRPr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ts val="2585"/>
              </a:lnSpc>
            </a:pPr>
            <a:r>
              <a:rPr sz="2200" b="1" spc="-5" dirty="0">
                <a:latin typeface="Arial"/>
                <a:cs typeface="Arial"/>
              </a:rPr>
              <a:t>Danos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transporte,</a:t>
            </a:r>
            <a:r>
              <a:rPr sz="2200" b="1" spc="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estrés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por</a:t>
            </a:r>
            <a:r>
              <a:rPr sz="2200" b="1" dirty="0">
                <a:latin typeface="Arial"/>
                <a:cs typeface="Arial"/>
              </a:rPr>
              <a:t> cortocircuito,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actividad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sísmica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Arial"/>
              <a:cs typeface="Arial"/>
            </a:endParaRPr>
          </a:p>
          <a:p>
            <a:pPr marL="253365" indent="-241300">
              <a:lnSpc>
                <a:spcPts val="2585"/>
              </a:lnSpc>
              <a:buChar char="&gt;"/>
              <a:tabLst>
                <a:tab pos="254000" algn="l"/>
              </a:tabLst>
            </a:pPr>
            <a:r>
              <a:rPr sz="22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Influencias</a:t>
            </a:r>
            <a:r>
              <a:rPr sz="22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eléctricas</a:t>
            </a:r>
            <a:endParaRPr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8255">
              <a:lnSpc>
                <a:spcPts val="2530"/>
              </a:lnSpc>
              <a:spcBef>
                <a:spcPts val="120"/>
              </a:spcBef>
              <a:tabLst>
                <a:tab pos="1043305" algn="l"/>
                <a:tab pos="1656714" algn="l"/>
                <a:tab pos="3760470" algn="l"/>
                <a:tab pos="4868545" algn="l"/>
                <a:tab pos="7299325" algn="l"/>
                <a:tab pos="8936990" algn="l"/>
              </a:tabLst>
            </a:pPr>
            <a:r>
              <a:rPr sz="2200" b="1" spc="-5" dirty="0">
                <a:latin typeface="Arial"/>
                <a:cs typeface="Arial"/>
              </a:rPr>
              <a:t>Picos	de	conmutació</a:t>
            </a:r>
            <a:r>
              <a:rPr sz="2200" b="1" spc="10" dirty="0">
                <a:latin typeface="Arial"/>
                <a:cs typeface="Arial"/>
              </a:rPr>
              <a:t>n</a:t>
            </a:r>
            <a:r>
              <a:rPr sz="2200" b="1" spc="-5" dirty="0">
                <a:latin typeface="Arial"/>
                <a:cs typeface="Arial"/>
              </a:rPr>
              <a:t>,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r</a:t>
            </a:r>
            <a:r>
              <a:rPr sz="2200" b="1" spc="5" dirty="0">
                <a:latin typeface="Arial"/>
                <a:cs typeface="Arial"/>
              </a:rPr>
              <a:t>a</a:t>
            </a:r>
            <a:r>
              <a:rPr sz="2200" b="1" spc="-30" dirty="0">
                <a:latin typeface="Arial"/>
                <a:cs typeface="Arial"/>
              </a:rPr>
              <a:t>y</a:t>
            </a:r>
            <a:r>
              <a:rPr sz="2200" b="1" spc="5" dirty="0">
                <a:latin typeface="Arial"/>
                <a:cs typeface="Arial"/>
              </a:rPr>
              <a:t>o</a:t>
            </a:r>
            <a:r>
              <a:rPr sz="2200" b="1" spc="-5" dirty="0">
                <a:latin typeface="Arial"/>
                <a:cs typeface="Arial"/>
              </a:rPr>
              <a:t>s,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sobretensione</a:t>
            </a:r>
            <a:r>
              <a:rPr sz="2200" b="1" dirty="0">
                <a:latin typeface="Arial"/>
                <a:cs typeface="Arial"/>
              </a:rPr>
              <a:t>s</a:t>
            </a:r>
            <a:r>
              <a:rPr sz="2200" b="1" spc="-5" dirty="0">
                <a:latin typeface="Arial"/>
                <a:cs typeface="Arial"/>
              </a:rPr>
              <a:t>,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corrientes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  cortocircuito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00" dirty="0">
              <a:latin typeface="Arial"/>
              <a:cs typeface="Arial"/>
            </a:endParaRPr>
          </a:p>
          <a:p>
            <a:pPr marL="12700" marR="4785360">
              <a:lnSpc>
                <a:spcPts val="2520"/>
              </a:lnSpc>
              <a:buChar char="&gt;"/>
              <a:tabLst>
                <a:tab pos="253365" algn="l"/>
              </a:tabLst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Protección</a:t>
            </a:r>
            <a:r>
              <a:rPr sz="22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frente a</a:t>
            </a:r>
            <a:r>
              <a:rPr sz="22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problemas </a:t>
            </a:r>
            <a:r>
              <a:rPr sz="2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Funcionamiento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incorrecto, fallas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700" y="962025"/>
            <a:ext cx="9279255" cy="3963906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2530"/>
              </a:lnSpc>
              <a:spcBef>
                <a:spcPts val="270"/>
              </a:spcBef>
            </a:pP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Pruebas</a:t>
            </a:r>
            <a:r>
              <a:rPr sz="2200" b="1" u="sng" spc="22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2200" b="1" u="sng" spc="2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medidas</a:t>
            </a:r>
            <a:r>
              <a:rPr sz="2200" b="1" u="sng" spc="2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correctoras</a:t>
            </a:r>
            <a:r>
              <a:rPr sz="2200" b="1" u="sng" spc="2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</a:t>
            </a:r>
            <a:r>
              <a:rPr sz="2200" b="1" u="sng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prolongar</a:t>
            </a:r>
            <a:r>
              <a:rPr sz="2200" b="1" u="sng" spc="2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2200" b="1" u="sng" spc="2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esperanza</a:t>
            </a:r>
            <a:r>
              <a:rPr sz="2200" b="1" u="sng" spc="22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200" b="1" u="sng" spc="2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vida </a:t>
            </a:r>
            <a:r>
              <a:rPr sz="2200" b="1" spc="-5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un transformador</a:t>
            </a:r>
            <a:endParaRPr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50" dirty="0">
              <a:latin typeface="Arial"/>
              <a:cs typeface="Arial"/>
            </a:endParaRPr>
          </a:p>
          <a:p>
            <a:pPr marL="252729" indent="-240665">
              <a:lnSpc>
                <a:spcPts val="2585"/>
              </a:lnSpc>
              <a:spcBef>
                <a:spcPts val="5"/>
              </a:spcBef>
              <a:buChar char="&gt;"/>
              <a:tabLst>
                <a:tab pos="253365" algn="l"/>
              </a:tabLst>
            </a:pP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Mantener</a:t>
            </a:r>
            <a:r>
              <a:rPr sz="22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22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componentes auxiliares</a:t>
            </a:r>
            <a:endParaRPr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ts val="2585"/>
              </a:lnSpc>
            </a:pPr>
            <a:r>
              <a:rPr sz="2200" b="1" spc="-5" dirty="0">
                <a:latin typeface="Arial"/>
                <a:cs typeface="Arial"/>
              </a:rPr>
              <a:t>Cambiadores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tomas,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sistema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refrigeración,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respiradero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Arial"/>
              <a:cs typeface="Arial"/>
            </a:endParaRPr>
          </a:p>
          <a:p>
            <a:pPr marL="252729" indent="-240665">
              <a:lnSpc>
                <a:spcPts val="2585"/>
              </a:lnSpc>
              <a:buChar char="&gt;"/>
              <a:tabLst>
                <a:tab pos="253365" algn="l"/>
              </a:tabLst>
            </a:pP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Reacondicionar</a:t>
            </a:r>
            <a:r>
              <a:rPr sz="22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aislamiento</a:t>
            </a:r>
            <a:endParaRPr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>
              <a:lnSpc>
                <a:spcPts val="2585"/>
              </a:lnSpc>
            </a:pPr>
            <a:r>
              <a:rPr sz="2200" b="1" spc="-5" dirty="0">
                <a:latin typeface="Arial"/>
                <a:cs typeface="Arial"/>
              </a:rPr>
              <a:t>Secado,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tratamiento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del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aceite,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cambio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aceite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 dirty="0">
              <a:latin typeface="Arial"/>
              <a:cs typeface="Arial"/>
            </a:endParaRPr>
          </a:p>
          <a:p>
            <a:pPr marL="252729" indent="-240665">
              <a:lnSpc>
                <a:spcPts val="2585"/>
              </a:lnSpc>
              <a:buChar char="&gt;"/>
              <a:tabLst>
                <a:tab pos="253365" algn="l"/>
              </a:tabLst>
            </a:pP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Reemplazar</a:t>
            </a:r>
            <a:r>
              <a:rPr sz="22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piezas</a:t>
            </a:r>
            <a:endParaRPr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6350">
              <a:lnSpc>
                <a:spcPts val="2520"/>
              </a:lnSpc>
              <a:spcBef>
                <a:spcPts val="130"/>
              </a:spcBef>
            </a:pPr>
            <a:r>
              <a:rPr sz="2200" b="1" spc="-5" dirty="0">
                <a:latin typeface="Arial"/>
                <a:cs typeface="Arial"/>
              </a:rPr>
              <a:t>Bornes,</a:t>
            </a:r>
            <a:r>
              <a:rPr sz="2200" b="1" spc="2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disipadores</a:t>
            </a:r>
            <a:r>
              <a:rPr sz="2200" b="1" spc="2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2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sobretensión</a:t>
            </a:r>
            <a:r>
              <a:rPr sz="2200" b="1" spc="2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(pararrayos),</a:t>
            </a:r>
            <a:r>
              <a:rPr sz="2200" b="1" spc="21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juntas,</a:t>
            </a:r>
            <a:r>
              <a:rPr sz="2200" b="1" spc="2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bombas</a:t>
            </a:r>
            <a:r>
              <a:rPr sz="2200" b="1" spc="229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y </a:t>
            </a:r>
            <a:r>
              <a:rPr sz="2200" b="1" spc="-59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ventiladores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2642" y="657225"/>
            <a:ext cx="826515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200" spc="-5" dirty="0"/>
              <a:t>Componentes</a:t>
            </a:r>
            <a:r>
              <a:rPr sz="2200" spc="5" dirty="0"/>
              <a:t> </a:t>
            </a:r>
            <a:r>
              <a:rPr sz="2200" spc="-5" dirty="0"/>
              <a:t>de</a:t>
            </a:r>
            <a:r>
              <a:rPr sz="2200" spc="5" dirty="0"/>
              <a:t> </a:t>
            </a:r>
            <a:r>
              <a:rPr sz="2200" spc="-5" dirty="0"/>
              <a:t>los</a:t>
            </a:r>
            <a:r>
              <a:rPr sz="2200" spc="10" dirty="0"/>
              <a:t> </a:t>
            </a:r>
            <a:r>
              <a:rPr sz="2200" spc="-5" dirty="0"/>
              <a:t>transformadores</a:t>
            </a:r>
            <a:r>
              <a:rPr sz="2200" spc="20" dirty="0"/>
              <a:t> </a:t>
            </a:r>
            <a:r>
              <a:rPr sz="2200" spc="-5" dirty="0"/>
              <a:t>y</a:t>
            </a:r>
            <a:r>
              <a:rPr sz="2200" spc="-20" dirty="0"/>
              <a:t> </a:t>
            </a:r>
            <a:r>
              <a:rPr sz="2200" spc="-5" dirty="0"/>
              <a:t>sus</a:t>
            </a:r>
            <a:r>
              <a:rPr sz="2200" dirty="0"/>
              <a:t> fallas </a:t>
            </a:r>
            <a:r>
              <a:rPr sz="2200" spc="-5" dirty="0"/>
              <a:t>detectables</a:t>
            </a:r>
            <a:endParaRPr sz="22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900" y="1190625"/>
            <a:ext cx="7946645" cy="6084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81202"/>
            <a:ext cx="9279255" cy="4801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Medición</a:t>
            </a:r>
            <a:r>
              <a:rPr sz="20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u="sng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0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capacitancia</a:t>
            </a:r>
            <a:r>
              <a:rPr sz="20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0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el factor</a:t>
            </a:r>
            <a:r>
              <a:rPr sz="20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0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potencia/factor</a:t>
            </a:r>
            <a:r>
              <a:rPr sz="20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0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disipación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7500"/>
              </a:lnSpc>
              <a:spcBef>
                <a:spcPts val="5"/>
              </a:spcBef>
              <a:buFont typeface="Symbol"/>
              <a:buChar char=""/>
              <a:tabLst>
                <a:tab pos="462280" algn="l"/>
              </a:tabLst>
            </a:pPr>
            <a:r>
              <a:rPr sz="2000" b="1" dirty="0">
                <a:latin typeface="Arial"/>
                <a:cs typeface="Arial"/>
              </a:rPr>
              <a:t>Las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mediciones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capacitancia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factor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56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potencia/factor</a:t>
            </a:r>
            <a:r>
              <a:rPr sz="2000" b="1" spc="5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disipación </a:t>
            </a:r>
            <a:r>
              <a:rPr sz="2000" b="1" spc="-5" dirty="0">
                <a:latin typeface="Arial"/>
                <a:cs typeface="Arial"/>
              </a:rPr>
              <a:t>(PF/DF)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realizan para investigar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estado del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y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bornas</a:t>
            </a:r>
            <a:r>
              <a:rPr sz="2000" b="1" dirty="0">
                <a:latin typeface="Arial"/>
                <a:cs typeface="Arial"/>
              </a:rPr>
              <a:t>.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Ambos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sistemas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aislamiento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son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esenciales</a:t>
            </a:r>
            <a:r>
              <a:rPr sz="2000" b="1" dirty="0">
                <a:latin typeface="Arial"/>
                <a:cs typeface="Arial"/>
              </a:rPr>
              <a:t> para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funcionamiento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confiable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del </a:t>
            </a:r>
            <a:r>
              <a:rPr sz="2000" b="1" spc="-5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transformador</a:t>
            </a:r>
            <a:r>
              <a:rPr sz="2000" spc="-5" dirty="0">
                <a:solidFill>
                  <a:srgbClr val="292829"/>
                </a:solidFill>
                <a:latin typeface="MS Gothic"/>
                <a:cs typeface="MS Gothic"/>
              </a:rPr>
              <a:t>.</a:t>
            </a:r>
            <a:endParaRPr sz="2000" dirty="0">
              <a:latin typeface="MS Gothic"/>
              <a:cs typeface="MS Gothic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200" dirty="0">
              <a:latin typeface="MS Gothic"/>
              <a:cs typeface="MS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600" dirty="0">
              <a:latin typeface="MS Gothic"/>
              <a:cs typeface="MS Gothic"/>
            </a:endParaRPr>
          </a:p>
          <a:p>
            <a:pPr marL="469900" marR="508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2000" b="1" dirty="0">
                <a:latin typeface="Arial"/>
                <a:cs typeface="Arial"/>
              </a:rPr>
              <a:t>En los transformadores de potencia,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 mediciones se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realizan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el 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 principal</a:t>
            </a:r>
            <a:r>
              <a:rPr sz="2000" b="1" dirty="0">
                <a:latin typeface="Arial"/>
                <a:cs typeface="Arial"/>
              </a:rPr>
              <a:t> entre los </a:t>
            </a:r>
            <a:r>
              <a:rPr sz="2000" b="1" spc="-5" dirty="0">
                <a:latin typeface="Arial"/>
                <a:cs typeface="Arial"/>
              </a:rPr>
              <a:t>devanados </a:t>
            </a:r>
            <a:r>
              <a:rPr sz="2000" b="1" dirty="0">
                <a:latin typeface="Arial"/>
                <a:cs typeface="Arial"/>
              </a:rPr>
              <a:t>(CHL) y </a:t>
            </a:r>
            <a:r>
              <a:rPr sz="2000" b="1" spc="5" dirty="0">
                <a:latin typeface="Arial"/>
                <a:cs typeface="Arial"/>
              </a:rPr>
              <a:t>el </a:t>
            </a:r>
            <a:r>
              <a:rPr sz="2000" b="1" dirty="0">
                <a:latin typeface="Arial"/>
                <a:cs typeface="Arial"/>
              </a:rPr>
              <a:t>aislamiento </a:t>
            </a:r>
            <a:r>
              <a:rPr sz="2000" b="1" spc="-5" dirty="0">
                <a:latin typeface="Arial"/>
                <a:cs typeface="Arial"/>
              </a:rPr>
              <a:t>entre </a:t>
            </a:r>
            <a:r>
              <a:rPr sz="2000" b="1" dirty="0">
                <a:latin typeface="Arial"/>
                <a:cs typeface="Arial"/>
              </a:rPr>
              <a:t> los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devanados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dirty="0">
                <a:latin typeface="Arial"/>
                <a:cs typeface="Arial"/>
              </a:rPr>
              <a:t> cuba (CH,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CL).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210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2000" b="1" dirty="0">
                <a:latin typeface="Arial"/>
                <a:cs typeface="Arial"/>
              </a:rPr>
              <a:t>Se cortocircuitan los </a:t>
            </a:r>
            <a:r>
              <a:rPr sz="2000" b="1" spc="-5" dirty="0">
                <a:latin typeface="Arial"/>
                <a:cs typeface="Arial"/>
              </a:rPr>
              <a:t>devanados </a:t>
            </a:r>
            <a:r>
              <a:rPr sz="2000" b="1" dirty="0">
                <a:latin typeface="Arial"/>
                <a:cs typeface="Arial"/>
              </a:rPr>
              <a:t>y </a:t>
            </a:r>
            <a:r>
              <a:rPr sz="2000" b="1" spc="5" dirty="0">
                <a:latin typeface="Arial"/>
                <a:cs typeface="Arial"/>
              </a:rPr>
              <a:t>se </a:t>
            </a:r>
            <a:r>
              <a:rPr sz="2000" b="1" dirty="0">
                <a:latin typeface="Arial"/>
                <a:cs typeface="Arial"/>
              </a:rPr>
              <a:t>aplica la tensión de </a:t>
            </a:r>
            <a:r>
              <a:rPr sz="2000" b="1" spc="-5" dirty="0">
                <a:latin typeface="Arial"/>
                <a:cs typeface="Arial"/>
              </a:rPr>
              <a:t>prueba </a:t>
            </a:r>
            <a:r>
              <a:rPr sz="2000" b="1" dirty="0">
                <a:latin typeface="Arial"/>
                <a:cs typeface="Arial"/>
              </a:rPr>
              <a:t>a un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devanado </a:t>
            </a:r>
            <a:r>
              <a:rPr sz="2000" b="1" dirty="0">
                <a:latin typeface="Arial"/>
                <a:cs typeface="Arial"/>
              </a:rPr>
              <a:t>mientras </a:t>
            </a:r>
            <a:r>
              <a:rPr sz="2000" b="1" spc="-5" dirty="0">
                <a:latin typeface="Arial"/>
                <a:cs typeface="Arial"/>
              </a:rPr>
              <a:t>se mide </a:t>
            </a:r>
            <a:r>
              <a:rPr sz="2000" b="1" dirty="0">
                <a:latin typeface="Arial"/>
                <a:cs typeface="Arial"/>
              </a:rPr>
              <a:t>la corriente a través del aislamiento en </a:t>
            </a:r>
            <a:r>
              <a:rPr sz="2000" b="1" spc="-5" dirty="0">
                <a:latin typeface="Arial"/>
                <a:cs typeface="Arial"/>
              </a:rPr>
              <a:t>el 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devanado </a:t>
            </a:r>
            <a:r>
              <a:rPr sz="2000" b="1" dirty="0">
                <a:latin typeface="Arial"/>
                <a:cs typeface="Arial"/>
              </a:rPr>
              <a:t>opuesto o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dirty="0">
                <a:latin typeface="Arial"/>
                <a:cs typeface="Arial"/>
              </a:rPr>
              <a:t> cuba.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4"/>
            <a:ext cx="9280525" cy="6097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Medición</a:t>
            </a:r>
            <a:r>
              <a:rPr sz="20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sng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 </a:t>
            </a:r>
            <a:r>
              <a:rPr sz="20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capacitancia</a:t>
            </a:r>
            <a:r>
              <a:rPr sz="20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20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 factor</a:t>
            </a:r>
            <a:r>
              <a:rPr sz="20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</a:t>
            </a:r>
            <a:r>
              <a:rPr sz="20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potencia/factor</a:t>
            </a:r>
            <a:r>
              <a:rPr sz="20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0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disipación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 dirty="0">
              <a:latin typeface="Arial"/>
              <a:cs typeface="Arial"/>
            </a:endParaRPr>
          </a:p>
          <a:p>
            <a:pPr marL="469900" marR="6350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r>
              <a:rPr sz="2000" b="1" dirty="0">
                <a:latin typeface="Arial"/>
                <a:cs typeface="Arial"/>
              </a:rPr>
              <a:t>Una </a:t>
            </a:r>
            <a:r>
              <a:rPr sz="2000" b="1" spc="-10" dirty="0">
                <a:latin typeface="Arial"/>
                <a:cs typeface="Arial"/>
              </a:rPr>
              <a:t>vez </a:t>
            </a:r>
            <a:r>
              <a:rPr sz="2000" b="1" spc="-5" dirty="0">
                <a:latin typeface="Arial"/>
                <a:cs typeface="Arial"/>
              </a:rPr>
              <a:t>completadas </a:t>
            </a:r>
            <a:r>
              <a:rPr sz="2000" b="1" dirty="0">
                <a:latin typeface="Arial"/>
                <a:cs typeface="Arial"/>
              </a:rPr>
              <a:t>las </a:t>
            </a:r>
            <a:r>
              <a:rPr sz="2000" b="1" spc="-5" dirty="0">
                <a:latin typeface="Arial"/>
                <a:cs typeface="Arial"/>
              </a:rPr>
              <a:t>mediciones, </a:t>
            </a:r>
            <a:r>
              <a:rPr sz="2000" b="1" dirty="0">
                <a:latin typeface="Arial"/>
                <a:cs typeface="Arial"/>
              </a:rPr>
              <a:t>es </a:t>
            </a:r>
            <a:r>
              <a:rPr sz="2000" b="1" spc="-5" dirty="0">
                <a:latin typeface="Arial"/>
                <a:cs typeface="Arial"/>
              </a:rPr>
              <a:t>recomendable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comparar </a:t>
            </a:r>
            <a:r>
              <a:rPr sz="20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valores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con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valores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resultados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anteriores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y los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referencia </a:t>
            </a:r>
            <a:r>
              <a:rPr sz="2000" b="1" i="1" spc="-5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mencionados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las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normas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correspondientes </a:t>
            </a:r>
            <a:r>
              <a:rPr sz="2000" b="1" spc="-5" dirty="0">
                <a:latin typeface="Arial"/>
                <a:cs typeface="Arial"/>
              </a:rPr>
              <a:t>para </a:t>
            </a:r>
            <a:r>
              <a:rPr sz="2000" b="1" dirty="0">
                <a:latin typeface="Arial"/>
                <a:cs typeface="Arial"/>
              </a:rPr>
              <a:t>el </a:t>
            </a:r>
            <a:r>
              <a:rPr sz="2000" b="1" spc="-5" dirty="0">
                <a:latin typeface="Arial"/>
                <a:cs typeface="Arial"/>
              </a:rPr>
              <a:t>activo </a:t>
            </a:r>
            <a:r>
              <a:rPr sz="2000" b="1" dirty="0">
                <a:latin typeface="Arial"/>
                <a:cs typeface="Arial"/>
              </a:rPr>
              <a:t>sometido a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prueba.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210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900"/>
              </a:lnSpc>
              <a:spcBef>
                <a:spcPts val="5"/>
              </a:spcBef>
              <a:buFont typeface="Symbol"/>
              <a:buChar char=""/>
              <a:tabLst>
                <a:tab pos="462280" algn="l"/>
              </a:tabLst>
            </a:pP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 aumento en la capacitancia de mas del 10 % </a:t>
            </a:r>
            <a:r>
              <a:rPr sz="2000" b="1" dirty="0">
                <a:latin typeface="Arial"/>
                <a:cs typeface="Arial"/>
              </a:rPr>
              <a:t>en comparación con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resultados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anteriores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normalmente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considera</a:t>
            </a:r>
            <a:r>
              <a:rPr sz="20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peligroso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para</a:t>
            </a:r>
            <a:r>
              <a:rPr sz="2000" b="1" dirty="0">
                <a:latin typeface="Arial"/>
                <a:cs typeface="Arial"/>
              </a:rPr>
              <a:t> los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bornes.</a:t>
            </a:r>
            <a:r>
              <a:rPr sz="2000" b="1" spc="5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Indica</a:t>
            </a:r>
            <a:r>
              <a:rPr sz="2000" b="1" spc="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que</a:t>
            </a:r>
            <a:r>
              <a:rPr sz="2000" b="1" spc="5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una</a:t>
            </a:r>
            <a:r>
              <a:rPr sz="2000" b="1" spc="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parte</a:t>
            </a:r>
            <a:r>
              <a:rPr sz="2000" b="1" spc="5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5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520" dirty="0"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distancia</a:t>
            </a:r>
            <a:r>
              <a:rPr sz="2000" b="1" i="1" spc="5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2000" b="1" i="1" spc="5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ya</a:t>
            </a:r>
            <a:r>
              <a:rPr sz="2000" b="1" i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está </a:t>
            </a:r>
            <a:r>
              <a:rPr sz="2000" b="1" i="1" spc="-5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comprometida</a:t>
            </a:r>
            <a:r>
              <a:rPr sz="2000" b="1" dirty="0">
                <a:latin typeface="Arial"/>
                <a:cs typeface="Arial"/>
              </a:rPr>
              <a:t> y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estrés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dieléctrico</a:t>
            </a:r>
            <a:r>
              <a:rPr sz="2000" b="1" dirty="0">
                <a:latin typeface="Arial"/>
                <a:cs typeface="Arial"/>
              </a:rPr>
              <a:t> del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aislamiento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restante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es </a:t>
            </a:r>
            <a:r>
              <a:rPr sz="2000" b="1" dirty="0">
                <a:latin typeface="Arial"/>
                <a:cs typeface="Arial"/>
              </a:rPr>
              <a:t> demasiado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alto.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2150" dirty="0">
              <a:latin typeface="Arial"/>
              <a:cs typeface="Arial"/>
            </a:endParaRPr>
          </a:p>
          <a:p>
            <a:pPr marL="469900" marR="8890" indent="-228600" algn="just">
              <a:lnSpc>
                <a:spcPts val="2300"/>
              </a:lnSpc>
              <a:spcBef>
                <a:spcPts val="5"/>
              </a:spcBef>
              <a:buFont typeface="Symbol"/>
              <a:buChar char=""/>
              <a:tabLst>
                <a:tab pos="462280" algn="l"/>
              </a:tabLst>
            </a:pPr>
            <a:r>
              <a:rPr sz="2000" b="1" dirty="0">
                <a:latin typeface="Arial"/>
                <a:cs typeface="Arial"/>
              </a:rPr>
              <a:t>Las </a:t>
            </a:r>
            <a:r>
              <a:rPr sz="20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mediciones es</a:t>
            </a:r>
            <a:r>
              <a:rPr sz="2000" b="1" spc="-5" dirty="0">
                <a:latin typeface="Arial"/>
                <a:cs typeface="Arial"/>
              </a:rPr>
              <a:t>tándar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PF/DF </a:t>
            </a:r>
            <a:r>
              <a:rPr sz="2000" b="1" dirty="0">
                <a:latin typeface="Arial"/>
                <a:cs typeface="Arial"/>
              </a:rPr>
              <a:t>a 50 </a:t>
            </a:r>
            <a:r>
              <a:rPr sz="2000" b="1" spc="-5" dirty="0">
                <a:latin typeface="Arial"/>
                <a:cs typeface="Arial"/>
              </a:rPr>
              <a:t>Hz </a:t>
            </a:r>
            <a:r>
              <a:rPr sz="2000" b="1" dirty="0">
                <a:latin typeface="Arial"/>
                <a:cs typeface="Arial"/>
              </a:rPr>
              <a:t>o 60 Hz </a:t>
            </a:r>
            <a:r>
              <a:rPr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solo </a:t>
            </a:r>
            <a:r>
              <a:rPr sz="24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pueden detectar </a:t>
            </a:r>
            <a:r>
              <a:rPr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los</a:t>
            </a:r>
            <a:r>
              <a:rPr sz="24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efectos</a:t>
            </a:r>
            <a:r>
              <a:rPr sz="2400" b="1" i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2400" b="1" i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humedad</a:t>
            </a:r>
            <a:r>
              <a:rPr sz="2400" b="1" i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400" b="1" i="1" u="sng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</a:t>
            </a:r>
            <a:r>
              <a:rPr sz="24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envejecimiento</a:t>
            </a:r>
            <a:r>
              <a:rPr sz="24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una</a:t>
            </a:r>
            <a:r>
              <a:rPr sz="2400" b="1" i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etapa</a:t>
            </a:r>
            <a:r>
              <a:rPr sz="24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avanzada.</a:t>
            </a:r>
            <a:endParaRPr sz="2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2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900" marR="7620" indent="-228600" algn="just">
              <a:lnSpc>
                <a:spcPct val="95700"/>
              </a:lnSpc>
              <a:buFont typeface="Symbol"/>
              <a:buChar char=""/>
              <a:tabLst>
                <a:tab pos="462280" algn="l"/>
              </a:tabLst>
            </a:pPr>
            <a:r>
              <a:rPr sz="2000" b="1" dirty="0">
                <a:latin typeface="Arial"/>
                <a:cs typeface="Arial"/>
              </a:rPr>
              <a:t>Realizando </a:t>
            </a:r>
            <a:r>
              <a:rPr sz="2000" b="1" spc="-10" dirty="0">
                <a:latin typeface="Arial"/>
                <a:cs typeface="Arial"/>
              </a:rPr>
              <a:t>la </a:t>
            </a:r>
            <a:r>
              <a:rPr sz="2000" b="1" dirty="0">
                <a:latin typeface="Arial"/>
                <a:cs typeface="Arial"/>
              </a:rPr>
              <a:t>medición en un rango de </a:t>
            </a:r>
            <a:r>
              <a:rPr sz="2000" b="1" spc="-5" dirty="0">
                <a:latin typeface="Arial"/>
                <a:cs typeface="Arial"/>
              </a:rPr>
              <a:t>frecuencias </a:t>
            </a:r>
            <a:r>
              <a:rPr sz="2000" b="1" dirty="0">
                <a:latin typeface="Arial"/>
                <a:cs typeface="Arial"/>
              </a:rPr>
              <a:t>mas </a:t>
            </a:r>
            <a:r>
              <a:rPr sz="2000" b="1" spc="-5" dirty="0">
                <a:latin typeface="Arial"/>
                <a:cs typeface="Arial"/>
              </a:rPr>
              <a:t>amplio, </a:t>
            </a:r>
            <a:r>
              <a:rPr sz="2000" b="1" dirty="0">
                <a:latin typeface="Arial"/>
                <a:cs typeface="Arial"/>
              </a:rPr>
              <a:t>estos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efectos </a:t>
            </a:r>
            <a:r>
              <a:rPr sz="2000" b="1" spc="-5" dirty="0">
                <a:latin typeface="Arial"/>
                <a:cs typeface="Arial"/>
              </a:rPr>
              <a:t>pueden detectarse </a:t>
            </a:r>
            <a:r>
              <a:rPr sz="2000" b="1" dirty="0">
                <a:latin typeface="Arial"/>
                <a:cs typeface="Arial"/>
              </a:rPr>
              <a:t>en una </a:t>
            </a:r>
            <a:r>
              <a:rPr sz="2000" b="1" spc="-5" dirty="0">
                <a:latin typeface="Arial"/>
                <a:cs typeface="Arial"/>
              </a:rPr>
              <a:t>etapa </a:t>
            </a:r>
            <a:r>
              <a:rPr sz="2000" b="1" dirty="0">
                <a:latin typeface="Arial"/>
                <a:cs typeface="Arial"/>
              </a:rPr>
              <a:t>anterior que permita un </a:t>
            </a:r>
            <a:r>
              <a:rPr sz="2000" b="1" spc="-5" dirty="0">
                <a:latin typeface="Arial"/>
                <a:cs typeface="Arial"/>
              </a:rPr>
              <a:t>mayor </a:t>
            </a:r>
            <a:r>
              <a:rPr sz="2000" b="1" dirty="0">
                <a:latin typeface="Arial"/>
                <a:cs typeface="Arial"/>
              </a:rPr>
              <a:t> tiempo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reacción </a:t>
            </a:r>
            <a:r>
              <a:rPr sz="2000" b="1" spc="-5" dirty="0">
                <a:latin typeface="Arial"/>
                <a:cs typeface="Arial"/>
              </a:rPr>
              <a:t>para </a:t>
            </a:r>
            <a:r>
              <a:rPr sz="2000" b="1" dirty="0">
                <a:latin typeface="Arial"/>
                <a:cs typeface="Arial"/>
              </a:rPr>
              <a:t>programar acciones </a:t>
            </a:r>
            <a:r>
              <a:rPr sz="2000" b="1" spc="-5" dirty="0">
                <a:latin typeface="Arial"/>
                <a:cs typeface="Arial"/>
              </a:rPr>
              <a:t>correctivas.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6143" y="733425"/>
            <a:ext cx="85693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Medición</a:t>
            </a:r>
            <a:r>
              <a:rPr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</a:t>
            </a:r>
            <a:r>
              <a:rPr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resistencia</a:t>
            </a:r>
            <a:r>
              <a:rPr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</a:t>
            </a:r>
            <a:r>
              <a:rPr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devanado </a:t>
            </a:r>
            <a:r>
              <a:rPr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</a:t>
            </a:r>
            <a:r>
              <a:rPr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verificación</a:t>
            </a:r>
            <a:r>
              <a:rPr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</a:t>
            </a:r>
            <a:r>
              <a:rPr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OLTC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5227" y="1289050"/>
            <a:ext cx="9051925" cy="526374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41300" marR="8890" indent="-228600" algn="just">
              <a:lnSpc>
                <a:spcPct val="95800"/>
              </a:lnSpc>
              <a:spcBef>
                <a:spcPts val="190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mediciones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resistencia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dirty="0">
                <a:latin typeface="Arial"/>
                <a:cs typeface="Arial"/>
              </a:rPr>
              <a:t> se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realizan</a:t>
            </a:r>
            <a:r>
              <a:rPr sz="1800" b="1" dirty="0">
                <a:latin typeface="Arial"/>
                <a:cs typeface="Arial"/>
              </a:rPr>
              <a:t> para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evaluar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los </a:t>
            </a:r>
            <a:r>
              <a:rPr sz="2000" b="1" i="1" u="sng" spc="-4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posibles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daños en 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devanados 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problemas de contacto,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como el de las </a:t>
            </a:r>
            <a:r>
              <a:rPr sz="1800" b="1" dirty="0">
                <a:latin typeface="Arial"/>
                <a:cs typeface="Arial"/>
              </a:rPr>
              <a:t> bornas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devanados,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cambiador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tomas,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etc.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6985" indent="-228600" algn="just">
              <a:lnSpc>
                <a:spcPct val="9580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También</a:t>
            </a:r>
            <a:r>
              <a:rPr sz="1800" b="1" spc="2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utilizan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comprobar</a:t>
            </a:r>
            <a:r>
              <a:rPr sz="1800" b="1" i="1" spc="22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800" b="1" i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cambiador</a:t>
            </a:r>
            <a:r>
              <a:rPr sz="1800" b="1" i="1" spc="2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spc="2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tomas</a:t>
            </a:r>
            <a:r>
              <a:rPr sz="1800" b="1" i="1" spc="22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bajo</a:t>
            </a:r>
            <a:r>
              <a:rPr sz="1800" b="1" i="1" spc="2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carga</a:t>
            </a:r>
            <a:r>
              <a:rPr sz="1800" b="1" i="1" spc="2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OLTC), </a:t>
            </a:r>
            <a:r>
              <a:rPr sz="1800" b="1" i="1" spc="-4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pueden indicar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cuando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limpiar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reemplazar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contactos </a:t>
            </a:r>
            <a:r>
              <a:rPr sz="1800" b="1" spc="-5" dirty="0">
                <a:latin typeface="Arial"/>
                <a:cs typeface="Arial"/>
              </a:rPr>
              <a:t>del </a:t>
            </a:r>
            <a:r>
              <a:rPr sz="1800" b="1" dirty="0">
                <a:latin typeface="Arial"/>
                <a:cs typeface="Arial"/>
              </a:rPr>
              <a:t>OLTC, o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cuando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hay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 </a:t>
            </a:r>
            <a:r>
              <a:rPr sz="1800" b="1" spc="-5" dirty="0">
                <a:latin typeface="Arial"/>
                <a:cs typeface="Arial"/>
              </a:rPr>
              <a:t>cambiar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renovar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propio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OLTC.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950" dirty="0">
              <a:latin typeface="Arial"/>
              <a:cs typeface="Arial"/>
            </a:endParaRPr>
          </a:p>
          <a:p>
            <a:pPr marL="241300" marR="7620" indent="-228600" algn="just">
              <a:lnSpc>
                <a:spcPts val="206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i="1" dirty="0">
                <a:latin typeface="Arial"/>
                <a:cs typeface="Arial"/>
              </a:rPr>
              <a:t>Pueden</a:t>
            </a:r>
            <a:r>
              <a:rPr sz="1800" b="1" i="1" spc="5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detectarse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fallas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necesidad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abrir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800" b="1" i="1" spc="4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compartimiento</a:t>
            </a:r>
            <a:r>
              <a:rPr sz="1800" b="1" i="1" spc="4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del </a:t>
            </a:r>
            <a:r>
              <a:rPr sz="1800" b="1" i="1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cambiador de</a:t>
            </a:r>
            <a:r>
              <a:rPr sz="1800" b="1" i="1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tomas.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241300" marR="8255" indent="-228600" algn="just">
              <a:lnSpc>
                <a:spcPts val="208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Para medir la resistencia </a:t>
            </a:r>
            <a:r>
              <a:rPr sz="1800" b="1" spc="5" dirty="0">
                <a:latin typeface="Arial"/>
                <a:cs typeface="Arial"/>
              </a:rPr>
              <a:t>del </a:t>
            </a:r>
            <a:r>
              <a:rPr sz="1800" b="1" spc="-5" dirty="0">
                <a:latin typeface="Arial"/>
                <a:cs typeface="Arial"/>
              </a:rPr>
              <a:t>devanado, el devanado </a:t>
            </a:r>
            <a:r>
              <a:rPr sz="1800" b="1" dirty="0">
                <a:latin typeface="Arial"/>
                <a:cs typeface="Arial"/>
              </a:rPr>
              <a:t>debe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cargarse hasta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nucleo</a:t>
            </a:r>
            <a:r>
              <a:rPr sz="1800" b="1" i="1" spc="4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este</a:t>
            </a:r>
            <a:r>
              <a:rPr sz="1800" b="1" i="1" spc="48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saturado.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continuación</a:t>
            </a:r>
            <a:r>
              <a:rPr sz="1800" b="1" spc="4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puede</a:t>
            </a:r>
            <a:r>
              <a:rPr sz="1800" b="1" spc="4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determinarse</a:t>
            </a:r>
            <a:r>
              <a:rPr sz="1800" b="1" spc="4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4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resistencia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midiendo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corriente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tensión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CC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9580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Para devanados </a:t>
            </a:r>
            <a:r>
              <a:rPr sz="1800" b="1" dirty="0">
                <a:latin typeface="Arial"/>
                <a:cs typeface="Arial"/>
              </a:rPr>
              <a:t>con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tomas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múltiples</a:t>
            </a:r>
            <a:r>
              <a:rPr sz="1800" b="1" spc="-5" dirty="0">
                <a:latin typeface="Arial"/>
                <a:cs typeface="Arial"/>
              </a:rPr>
              <a:t>, esto hay </a:t>
            </a:r>
            <a:r>
              <a:rPr sz="1800" b="1" dirty="0">
                <a:latin typeface="Arial"/>
                <a:cs typeface="Arial"/>
              </a:rPr>
              <a:t>que </a:t>
            </a:r>
            <a:r>
              <a:rPr sz="1800" b="1" spc="-5" dirty="0">
                <a:latin typeface="Arial"/>
                <a:cs typeface="Arial"/>
              </a:rPr>
              <a:t>realizarlo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cada</a:t>
            </a:r>
            <a:r>
              <a:rPr sz="1800" b="1" i="1" spc="4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posición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toma</a:t>
            </a:r>
            <a:r>
              <a:rPr sz="1800" b="1" spc="-5" dirty="0">
                <a:latin typeface="Arial"/>
                <a:cs typeface="Arial"/>
              </a:rPr>
              <a:t>, </a:t>
            </a:r>
            <a:r>
              <a:rPr sz="1800" b="1" dirty="0">
                <a:latin typeface="Arial"/>
                <a:cs typeface="Arial"/>
              </a:rPr>
              <a:t>probando </a:t>
            </a:r>
            <a:r>
              <a:rPr sz="1800" b="1" spc="-5" dirty="0">
                <a:latin typeface="Arial"/>
                <a:cs typeface="Arial"/>
              </a:rPr>
              <a:t>por </a:t>
            </a:r>
            <a:r>
              <a:rPr sz="1800" b="1" dirty="0">
                <a:latin typeface="Arial"/>
                <a:cs typeface="Arial"/>
              </a:rPr>
              <a:t>tanto </a:t>
            </a:r>
            <a:r>
              <a:rPr sz="1800" b="1" spc="-5" dirty="0">
                <a:latin typeface="Arial"/>
                <a:cs typeface="Arial"/>
              </a:rPr>
              <a:t>el </a:t>
            </a:r>
            <a:r>
              <a:rPr sz="1800" b="1" dirty="0">
                <a:latin typeface="Arial"/>
                <a:cs typeface="Arial"/>
              </a:rPr>
              <a:t>OLTC </a:t>
            </a:r>
            <a:r>
              <a:rPr sz="1800" b="1" spc="-5" dirty="0">
                <a:latin typeface="Arial"/>
                <a:cs typeface="Arial"/>
              </a:rPr>
              <a:t>y el devanado juntos. Hay </a:t>
            </a:r>
            <a:r>
              <a:rPr sz="1800" b="1" dirty="0">
                <a:latin typeface="Arial"/>
                <a:cs typeface="Arial"/>
              </a:rPr>
              <a:t>dos </a:t>
            </a:r>
            <a:r>
              <a:rPr sz="1800" b="1" spc="-5" dirty="0">
                <a:latin typeface="Arial"/>
                <a:cs typeface="Arial"/>
              </a:rPr>
              <a:t>métodos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comunes</a:t>
            </a:r>
            <a:r>
              <a:rPr sz="1800" b="1" dirty="0">
                <a:latin typeface="Arial"/>
                <a:cs typeface="Arial"/>
              </a:rPr>
              <a:t> para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pruebas: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mediciones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resistencia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estática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</a:t>
            </a:r>
            <a:r>
              <a:rPr sz="1800" b="1" i="1" spc="-4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dinamica del devanado.</a:t>
            </a:r>
            <a:endParaRPr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9100" y="733425"/>
            <a:ext cx="80867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Medición</a:t>
            </a:r>
            <a:r>
              <a:rPr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</a:t>
            </a:r>
            <a:r>
              <a:rPr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relación</a:t>
            </a:r>
            <a:r>
              <a:rPr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transformación del</a:t>
            </a:r>
            <a:r>
              <a:rPr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transformador</a:t>
            </a:r>
            <a:r>
              <a: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(TTR)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5227" y="1290574"/>
            <a:ext cx="9051290" cy="508318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41300" marR="5080" indent="-228600">
              <a:lnSpc>
                <a:spcPts val="1839"/>
              </a:lnSpc>
              <a:spcBef>
                <a:spcPts val="220"/>
              </a:spcBef>
              <a:buFont typeface="Symbol"/>
              <a:buChar char=""/>
              <a:tabLst>
                <a:tab pos="233045" algn="l"/>
                <a:tab pos="233679" algn="l"/>
              </a:tabLst>
            </a:pPr>
            <a:r>
              <a:rPr sz="1600" b="1" spc="-5" dirty="0">
                <a:latin typeface="Arial"/>
                <a:cs typeface="Arial"/>
              </a:rPr>
              <a:t>Las</a:t>
            </a:r>
            <a:r>
              <a:rPr sz="1600" b="1" spc="9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mediciones</a:t>
            </a:r>
            <a:r>
              <a:rPr sz="1600" b="1" spc="10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9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</a:t>
            </a:r>
            <a:r>
              <a:rPr sz="1600" b="1" spc="1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relación</a:t>
            </a:r>
            <a:r>
              <a:rPr sz="1600" b="1" spc="1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9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transformación</a:t>
            </a:r>
            <a:r>
              <a:rPr sz="1600" b="1" spc="1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del</a:t>
            </a:r>
            <a:r>
              <a:rPr sz="1600" b="1" spc="9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transformador</a:t>
            </a:r>
            <a:r>
              <a:rPr sz="1600" b="1" spc="9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(TTR)</a:t>
            </a:r>
            <a:r>
              <a:rPr sz="1600" b="1" spc="9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</a:t>
            </a:r>
            <a:r>
              <a:rPr sz="1600" b="1" spc="10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realizan</a:t>
            </a:r>
            <a:r>
              <a:rPr sz="1600" b="1" spc="1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para </a:t>
            </a:r>
            <a:r>
              <a:rPr sz="1600" b="1" spc="-425" dirty="0"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verificar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6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principio</a:t>
            </a:r>
            <a:r>
              <a:rPr sz="16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fundamental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funcionamiento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</a:t>
            </a:r>
            <a:r>
              <a:rPr sz="16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potencia.</a:t>
            </a:r>
            <a:endParaRPr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650" dirty="0">
              <a:latin typeface="Arial"/>
              <a:cs typeface="Arial"/>
            </a:endParaRPr>
          </a:p>
          <a:p>
            <a:pPr marL="241300" marR="7620" indent="-228600">
              <a:lnSpc>
                <a:spcPts val="1839"/>
              </a:lnSpc>
              <a:spcBef>
                <a:spcPts val="5"/>
              </a:spcBef>
              <a:buFont typeface="Symbol"/>
              <a:buChar char=""/>
              <a:tabLst>
                <a:tab pos="233045" algn="l"/>
                <a:tab pos="233679" algn="l"/>
              </a:tabLst>
            </a:pPr>
            <a:r>
              <a:rPr sz="1600" b="1" spc="-5" dirty="0">
                <a:latin typeface="Arial"/>
                <a:cs typeface="Arial"/>
              </a:rPr>
              <a:t>Midiendo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relación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y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Angulo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fase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un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devanado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otro,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pueden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detectarse </a:t>
            </a:r>
            <a:r>
              <a:rPr sz="2000" b="1" i="1" u="sng" spc="-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circuitos abiertos</a:t>
            </a:r>
            <a:r>
              <a:rPr sz="2000" b="1" i="1" u="sng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2000" b="1" i="1" u="sng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espiras 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0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cortocircuito.</a:t>
            </a:r>
            <a:endParaRPr sz="2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650" dirty="0">
              <a:latin typeface="Arial"/>
              <a:cs typeface="Arial"/>
            </a:endParaRPr>
          </a:p>
          <a:p>
            <a:pPr marL="241300" marR="7620" indent="-228600">
              <a:lnSpc>
                <a:spcPts val="1839"/>
              </a:lnSpc>
              <a:buFont typeface="Symbol"/>
              <a:buChar char=""/>
              <a:tabLst>
                <a:tab pos="233045" algn="l"/>
                <a:tab pos="233679" algn="l"/>
              </a:tabLst>
            </a:pPr>
            <a:r>
              <a:rPr sz="1600" b="1" spc="-5" dirty="0">
                <a:latin typeface="Arial"/>
                <a:cs typeface="Arial"/>
              </a:rPr>
              <a:t>La</a:t>
            </a:r>
            <a:r>
              <a:rPr sz="1600" b="1" spc="1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relación</a:t>
            </a:r>
            <a:r>
              <a:rPr sz="1600" b="1" spc="1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1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transformación</a:t>
            </a:r>
            <a:r>
              <a:rPr sz="1600" b="1" spc="1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</a:t>
            </a:r>
            <a:r>
              <a:rPr sz="1600" b="1" spc="125" dirty="0"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determina</a:t>
            </a:r>
            <a:r>
              <a:rPr sz="1600" b="1" i="1" spc="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durante</a:t>
            </a:r>
            <a:r>
              <a:rPr sz="1600" b="1" i="1" spc="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600" b="1" i="1" spc="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600" b="1" i="1" spc="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spc="1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aceptación</a:t>
            </a:r>
            <a:r>
              <a:rPr sz="1600" b="1" i="1" spc="1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600" b="1" i="1" spc="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fabric</a:t>
            </a:r>
            <a:r>
              <a:rPr sz="1600" b="1" spc="-5" dirty="0">
                <a:latin typeface="Arial"/>
                <a:cs typeface="Arial"/>
              </a:rPr>
              <a:t>a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(FAT)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y </a:t>
            </a:r>
            <a:r>
              <a:rPr sz="1600" b="1" dirty="0">
                <a:latin typeface="Arial"/>
                <a:cs typeface="Arial"/>
              </a:rPr>
              <a:t>hay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que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comprobarla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forma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rutinaria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cuando</a:t>
            </a:r>
            <a:r>
              <a:rPr sz="16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esta</a:t>
            </a:r>
            <a:r>
              <a:rPr sz="1600" b="1" i="1" spc="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servicio.</a:t>
            </a:r>
            <a:endParaRPr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650" dirty="0">
              <a:latin typeface="Arial"/>
              <a:cs typeface="Arial"/>
            </a:endParaRPr>
          </a:p>
          <a:p>
            <a:pPr marL="241300" marR="7620" indent="-228600" algn="just">
              <a:lnSpc>
                <a:spcPct val="95700"/>
              </a:lnSpc>
              <a:buFont typeface="Symbol"/>
              <a:buChar char=""/>
              <a:tabLst>
                <a:tab pos="233679" algn="l"/>
              </a:tabLst>
            </a:pPr>
            <a:r>
              <a:rPr sz="1600" b="1" spc="-5" dirty="0">
                <a:latin typeface="Arial"/>
                <a:cs typeface="Arial"/>
              </a:rPr>
              <a:t>Las mediciones de la </a:t>
            </a:r>
            <a:r>
              <a:rPr sz="1600" b="1" spc="-10" dirty="0">
                <a:latin typeface="Arial"/>
                <a:cs typeface="Arial"/>
              </a:rPr>
              <a:t>TTR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también pueden activarse 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disparo de 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relé y </a:t>
            </a:r>
            <a:r>
              <a:rPr sz="16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otras 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 de diagnóstico</a:t>
            </a:r>
            <a:r>
              <a:rPr sz="1600" b="1" spc="-5" dirty="0">
                <a:latin typeface="Arial"/>
                <a:cs typeface="Arial"/>
              </a:rPr>
              <a:t> como el análisis de gases disueltos </a:t>
            </a:r>
            <a:r>
              <a:rPr sz="1600" b="1" spc="-10" dirty="0">
                <a:latin typeface="Arial"/>
                <a:cs typeface="Arial"/>
              </a:rPr>
              <a:t>(DGA) </a:t>
            </a:r>
            <a:r>
              <a:rPr sz="1600" b="1" spc="-5" dirty="0">
                <a:latin typeface="Arial"/>
                <a:cs typeface="Arial"/>
              </a:rPr>
              <a:t>y </a:t>
            </a:r>
            <a:r>
              <a:rPr sz="1600" b="1" dirty="0">
                <a:latin typeface="Arial"/>
                <a:cs typeface="Arial"/>
              </a:rPr>
              <a:t>las </a:t>
            </a:r>
            <a:r>
              <a:rPr sz="1600" b="1" spc="-5" dirty="0">
                <a:latin typeface="Arial"/>
                <a:cs typeface="Arial"/>
              </a:rPr>
              <a:t>mediciones del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factor de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potencia/factor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disipación.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Symbol"/>
              <a:buChar char=""/>
            </a:pPr>
            <a:endParaRPr sz="165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95900"/>
              </a:lnSpc>
              <a:buFont typeface="Symbol"/>
              <a:buChar char=""/>
              <a:tabLst>
                <a:tab pos="233679" algn="l"/>
              </a:tabLst>
            </a:pPr>
            <a:r>
              <a:rPr sz="1600" b="1" spc="-5" dirty="0">
                <a:latin typeface="Arial"/>
                <a:cs typeface="Arial"/>
              </a:rPr>
              <a:t>Cuando se utiliza </a:t>
            </a:r>
            <a:r>
              <a:rPr sz="1600" b="1" spc="-10" dirty="0">
                <a:latin typeface="Arial"/>
                <a:cs typeface="Arial"/>
              </a:rPr>
              <a:t>una </a:t>
            </a:r>
            <a:r>
              <a:rPr sz="1600" b="1" spc="-5" dirty="0">
                <a:latin typeface="Arial"/>
                <a:cs typeface="Arial"/>
              </a:rPr>
              <a:t>fuente monofásica, se aplica </a:t>
            </a:r>
            <a:r>
              <a:rPr sz="1600" b="1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tensión de prueba a </a:t>
            </a:r>
            <a:r>
              <a:rPr sz="1600" b="1" dirty="0">
                <a:latin typeface="Arial"/>
                <a:cs typeface="Arial"/>
              </a:rPr>
              <a:t>cada </a:t>
            </a:r>
            <a:r>
              <a:rPr sz="1600" b="1" spc="-5" dirty="0">
                <a:latin typeface="Arial"/>
                <a:cs typeface="Arial"/>
              </a:rPr>
              <a:t>fase de un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devanado y se mide tanto el devanado de alta tensión como el correspondiente de baja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tension de la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misma columna.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1700" dirty="0">
              <a:latin typeface="Arial"/>
              <a:cs typeface="Arial"/>
            </a:endParaRPr>
          </a:p>
          <a:p>
            <a:pPr marL="241300" marR="6985" indent="-228600">
              <a:lnSpc>
                <a:spcPts val="1839"/>
              </a:lnSpc>
              <a:buFont typeface="Symbol"/>
              <a:buChar char=""/>
              <a:tabLst>
                <a:tab pos="233045" algn="l"/>
                <a:tab pos="233679" algn="l"/>
              </a:tabLst>
            </a:pPr>
            <a:r>
              <a:rPr sz="1600" b="1" spc="-5" dirty="0">
                <a:latin typeface="Arial"/>
                <a:cs typeface="Arial"/>
              </a:rPr>
              <a:t>Mediante</a:t>
            </a:r>
            <a:r>
              <a:rPr sz="1600" b="1" spc="19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</a:t>
            </a:r>
            <a:r>
              <a:rPr sz="1600" b="1" spc="2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uso</a:t>
            </a:r>
            <a:r>
              <a:rPr sz="1600" b="1" spc="19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204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una</a:t>
            </a:r>
            <a:r>
              <a:rPr sz="1600" b="1" spc="2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fuente</a:t>
            </a:r>
            <a:r>
              <a:rPr sz="1600" b="1" spc="19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trifásica,</a:t>
            </a:r>
            <a:r>
              <a:rPr sz="1600" b="1" spc="20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</a:t>
            </a:r>
            <a:r>
              <a:rPr sz="1600" b="1" spc="204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misma</a:t>
            </a:r>
            <a:r>
              <a:rPr sz="1600" b="1" spc="2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medición</a:t>
            </a:r>
            <a:r>
              <a:rPr sz="1600" b="1" spc="204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</a:t>
            </a:r>
            <a:r>
              <a:rPr sz="1600" b="1" spc="19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puede</a:t>
            </a:r>
            <a:r>
              <a:rPr sz="1600" b="1" spc="19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realizar</a:t>
            </a:r>
            <a:r>
              <a:rPr sz="1600" b="1" spc="19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en</a:t>
            </a:r>
            <a:r>
              <a:rPr sz="1600" b="1" spc="19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las</a:t>
            </a:r>
            <a:r>
              <a:rPr sz="1600" b="1" spc="229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tres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fases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al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mismo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tiempo.</a:t>
            </a:r>
            <a:endParaRPr sz="1600" dirty="0">
              <a:latin typeface="Arial"/>
              <a:cs typeface="Arial"/>
            </a:endParaRPr>
          </a:p>
          <a:p>
            <a:pPr marL="241300" marR="6985" indent="-228600">
              <a:lnSpc>
                <a:spcPts val="1839"/>
              </a:lnSpc>
              <a:spcBef>
                <a:spcPts val="114"/>
              </a:spcBef>
              <a:buFont typeface="Symbol"/>
              <a:buChar char=""/>
              <a:tabLst>
                <a:tab pos="233045" algn="l"/>
                <a:tab pos="233679" algn="l"/>
                <a:tab pos="605155" algn="l"/>
                <a:tab pos="1521460" algn="l"/>
                <a:tab pos="2583180" algn="l"/>
                <a:tab pos="2945765" algn="l"/>
                <a:tab pos="3678554" algn="l"/>
                <a:tab pos="4739640" algn="l"/>
                <a:tab pos="5236210" algn="l"/>
                <a:tab pos="5665470" algn="l"/>
                <a:tab pos="6829425" algn="l"/>
                <a:tab pos="7200900" algn="l"/>
                <a:tab pos="8003540" algn="l"/>
                <a:tab pos="8505190" algn="l"/>
              </a:tabLst>
            </a:pPr>
            <a:r>
              <a:rPr sz="1600" b="1" spc="-5" dirty="0">
                <a:latin typeface="Arial"/>
                <a:cs typeface="Arial"/>
              </a:rPr>
              <a:t>La	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relac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ón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lcula</a:t>
            </a:r>
            <a:r>
              <a:rPr sz="16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</a:t>
            </a:r>
            <a:r>
              <a:rPr sz="16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mparar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on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os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ul</a:t>
            </a:r>
            <a:r>
              <a:rPr sz="16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</a:t>
            </a:r>
            <a:r>
              <a:rPr sz="16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f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abrica</a:t>
            </a:r>
            <a:r>
              <a:rPr sz="1600" b="1" dirty="0">
                <a:latin typeface="Arial"/>
                <a:cs typeface="Arial"/>
              </a:rPr>
              <a:t>	</a:t>
            </a:r>
            <a:r>
              <a:rPr sz="1600" b="1" spc="-5" dirty="0">
                <a:latin typeface="Arial"/>
                <a:cs typeface="Arial"/>
              </a:rPr>
              <a:t>q</a:t>
            </a:r>
            <a:r>
              <a:rPr sz="1600" b="1" spc="-15" dirty="0">
                <a:latin typeface="Arial"/>
                <a:cs typeface="Arial"/>
              </a:rPr>
              <a:t>u</a:t>
            </a:r>
            <a:r>
              <a:rPr sz="1600" b="1" spc="-5" dirty="0">
                <a:latin typeface="Arial"/>
                <a:cs typeface="Arial"/>
              </a:rPr>
              <a:t>e</a:t>
            </a:r>
            <a:r>
              <a:rPr sz="1600" b="1" dirty="0">
                <a:latin typeface="Arial"/>
                <a:cs typeface="Arial"/>
              </a:rPr>
              <a:t>	</a:t>
            </a:r>
            <a:r>
              <a:rPr sz="1600" b="1" spc="-5" dirty="0">
                <a:latin typeface="Arial"/>
                <a:cs typeface="Arial"/>
              </a:rPr>
              <a:t>est</a:t>
            </a:r>
            <a:r>
              <a:rPr sz="1600" b="1" dirty="0">
                <a:latin typeface="Arial"/>
                <a:cs typeface="Arial"/>
              </a:rPr>
              <a:t>á</a:t>
            </a:r>
            <a:r>
              <a:rPr sz="1600" b="1" spc="-5" dirty="0">
                <a:latin typeface="Arial"/>
                <a:cs typeface="Arial"/>
              </a:rPr>
              <a:t>n  disponibles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la</a:t>
            </a:r>
            <a:r>
              <a:rPr sz="1600" b="1" spc="-5" dirty="0">
                <a:latin typeface="Arial"/>
                <a:cs typeface="Arial"/>
              </a:rPr>
              <a:t> placa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características.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23290"/>
            <a:ext cx="9279255" cy="5840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Medicion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de </a:t>
            </a:r>
            <a:r>
              <a:rPr sz="1800" b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corriente </a:t>
            </a:r>
            <a:r>
              <a:rPr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excitación</a:t>
            </a:r>
            <a:endParaRPr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Las mediciones de </a:t>
            </a: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corriente de excitación se </a:t>
            </a:r>
            <a:r>
              <a:rPr sz="1800" b="1" dirty="0">
                <a:latin typeface="Arial"/>
                <a:cs typeface="Arial"/>
              </a:rPr>
              <a:t>llevan </a:t>
            </a:r>
            <a:r>
              <a:rPr sz="1800" b="1" spc="-5" dirty="0">
                <a:latin typeface="Arial"/>
                <a:cs typeface="Arial"/>
              </a:rPr>
              <a:t>a cabo </a:t>
            </a:r>
            <a:r>
              <a:rPr sz="1800" b="1" dirty="0">
                <a:latin typeface="Arial"/>
                <a:cs typeface="Arial"/>
              </a:rPr>
              <a:t>para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evaluar el 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entre</a:t>
            </a:r>
            <a:r>
              <a:rPr sz="20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espiras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los</a:t>
            </a:r>
            <a:r>
              <a:rPr sz="20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devanados,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circuito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magnético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un </a:t>
            </a:r>
            <a:r>
              <a:rPr sz="20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transformador,</a:t>
            </a:r>
            <a:r>
              <a:rPr sz="2000" b="1" i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asi</a:t>
            </a:r>
            <a:r>
              <a:rPr sz="20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como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2000" b="1" i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cambiador</a:t>
            </a:r>
            <a:r>
              <a:rPr sz="2000" b="1" i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i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tomas.</a:t>
            </a:r>
            <a:endParaRPr sz="20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715" indent="-228600" algn="just">
              <a:lnSpc>
                <a:spcPct val="957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ventaja más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valiosa de la prueba es detectar cortocircuitos entre espiras</a:t>
            </a:r>
            <a:r>
              <a:rPr sz="1800" b="1" i="1" spc="4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un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</a:t>
            </a:r>
            <a:r>
              <a:rPr sz="1800" b="1" spc="-5" dirty="0">
                <a:latin typeface="Arial"/>
                <a:cs typeface="Arial"/>
              </a:rPr>
              <a:t>. Un apilamiento defectuoso de la laminación del núcleo </a:t>
            </a:r>
            <a:r>
              <a:rPr sz="1800" b="1" dirty="0">
                <a:latin typeface="Arial"/>
                <a:cs typeface="Arial"/>
              </a:rPr>
              <a:t>o un </a:t>
            </a:r>
            <a:r>
              <a:rPr sz="1800" b="1" spc="-5" dirty="0">
                <a:latin typeface="Arial"/>
                <a:cs typeface="Arial"/>
              </a:rPr>
              <a:t>acero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 núcleo de baja </a:t>
            </a:r>
            <a:r>
              <a:rPr sz="1800" b="1" dirty="0">
                <a:latin typeface="Arial"/>
                <a:cs typeface="Arial"/>
              </a:rPr>
              <a:t>calidad puede influir </a:t>
            </a:r>
            <a:r>
              <a:rPr sz="1800" b="1" spc="-5" dirty="0">
                <a:latin typeface="Arial"/>
                <a:cs typeface="Arial"/>
              </a:rPr>
              <a:t>en la reluctancia del </a:t>
            </a:r>
            <a:r>
              <a:rPr sz="1800" b="1" dirty="0">
                <a:latin typeface="Arial"/>
                <a:cs typeface="Arial"/>
              </a:rPr>
              <a:t>núcleo </a:t>
            </a:r>
            <a:r>
              <a:rPr sz="1800" b="1" spc="-15" dirty="0">
                <a:latin typeface="Arial"/>
                <a:cs typeface="Arial"/>
              </a:rPr>
              <a:t>y, </a:t>
            </a:r>
            <a:r>
              <a:rPr sz="1800" b="1" dirty="0">
                <a:latin typeface="Arial"/>
                <a:cs typeface="Arial"/>
              </a:rPr>
              <a:t>por lo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tanto,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dará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lugar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cambio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corriente</a:t>
            </a:r>
            <a:r>
              <a:rPr sz="1800" b="1" dirty="0">
                <a:latin typeface="Arial"/>
                <a:cs typeface="Arial"/>
              </a:rPr>
              <a:t> de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excitación.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8890" indent="-228600" algn="just">
              <a:lnSpc>
                <a:spcPts val="208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desviaciones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también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pueden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indicar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un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desgaste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contacto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 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cableado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incorrecto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del</a:t>
            </a:r>
            <a:r>
              <a:rPr sz="1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cambiador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tomas</a:t>
            </a:r>
            <a:r>
              <a:rPr sz="1800" b="1" spc="-5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469900" marR="1143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 prueba de corriente de excitación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realiza en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condiciones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sin carga</a:t>
            </a:r>
            <a:r>
              <a:rPr sz="1800" b="1" spc="-5" dirty="0">
                <a:latin typeface="Arial"/>
                <a:cs typeface="Arial"/>
              </a:rPr>
              <a:t>. </a:t>
            </a:r>
            <a:r>
              <a:rPr sz="1800" b="1" dirty="0">
                <a:latin typeface="Arial"/>
                <a:cs typeface="Arial"/>
              </a:rPr>
              <a:t>Por lo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tanto, </a:t>
            </a:r>
            <a:r>
              <a:rPr sz="1800" b="1" spc="-5" dirty="0">
                <a:latin typeface="Arial"/>
                <a:cs typeface="Arial"/>
              </a:rPr>
              <a:t>se aplica </a:t>
            </a:r>
            <a:r>
              <a:rPr sz="1800" b="1" dirty="0">
                <a:latin typeface="Arial"/>
                <a:cs typeface="Arial"/>
              </a:rPr>
              <a:t>una tensión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spc="5" dirty="0">
                <a:latin typeface="Arial"/>
                <a:cs typeface="Arial"/>
              </a:rPr>
              <a:t>CA </a:t>
            </a:r>
            <a:r>
              <a:rPr sz="1800" b="1" spc="-5" dirty="0">
                <a:latin typeface="Arial"/>
                <a:cs typeface="Arial"/>
              </a:rPr>
              <a:t>a </a:t>
            </a:r>
            <a:r>
              <a:rPr sz="1800" b="1" dirty="0">
                <a:latin typeface="Arial"/>
                <a:cs typeface="Arial"/>
              </a:rPr>
              <a:t>un </a:t>
            </a:r>
            <a:r>
              <a:rPr sz="1800" b="1" spc="-5" dirty="0">
                <a:latin typeface="Arial"/>
                <a:cs typeface="Arial"/>
              </a:rPr>
              <a:t>lado del transformador (normalmente el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alta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tensión),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mientras</a:t>
            </a:r>
            <a:r>
              <a:rPr sz="1800" b="1" dirty="0">
                <a:latin typeface="Arial"/>
                <a:cs typeface="Arial"/>
              </a:rPr>
              <a:t> que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opuesto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deja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abierto.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715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 magnitud de la corriente </a:t>
            </a:r>
            <a:r>
              <a:rPr sz="1800" b="1" dirty="0">
                <a:latin typeface="Arial"/>
                <a:cs typeface="Arial"/>
              </a:rPr>
              <a:t>consumida </a:t>
            </a:r>
            <a:r>
              <a:rPr sz="1800" b="1" spc="-5" dirty="0">
                <a:latin typeface="Arial"/>
                <a:cs typeface="Arial"/>
              </a:rPr>
              <a:t>en el devanado primario es </a:t>
            </a:r>
            <a:r>
              <a:rPr sz="1800" b="1" dirty="0">
                <a:latin typeface="Arial"/>
                <a:cs typeface="Arial"/>
              </a:rPr>
              <a:t>proporcional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 la energía requerida para forzar la acción del transformador, es decir </a:t>
            </a:r>
            <a:r>
              <a:rPr sz="1800" b="1" dirty="0">
                <a:latin typeface="Arial"/>
                <a:cs typeface="Arial"/>
              </a:rPr>
              <a:t>inducir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-5" dirty="0">
                <a:latin typeface="Arial"/>
                <a:cs typeface="Arial"/>
              </a:rPr>
              <a:t>tensión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secundario.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703833"/>
            <a:ext cx="9047480" cy="1934953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 marR="5080" indent="-228600" algn="just">
              <a:lnSpc>
                <a:spcPts val="2080"/>
              </a:lnSpc>
              <a:spcBef>
                <a:spcPts val="23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recomienda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seleccionar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tensión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más</a:t>
            </a:r>
            <a:r>
              <a:rPr sz="1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dentro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limitaciones del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 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 y el devanado</a:t>
            </a:r>
            <a:r>
              <a:rPr sz="1800" b="1" spc="-5" dirty="0">
                <a:latin typeface="Arial"/>
                <a:cs typeface="Arial"/>
              </a:rPr>
              <a:t>, para </a:t>
            </a:r>
            <a:r>
              <a:rPr sz="1800" b="1" dirty="0">
                <a:latin typeface="Arial"/>
                <a:cs typeface="Arial"/>
              </a:rPr>
              <a:t>detectar las fallas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entre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espiras.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Una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tensión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prueba</a:t>
            </a:r>
            <a:r>
              <a:rPr sz="1800" b="1" spc="-5" dirty="0">
                <a:latin typeface="Arial"/>
                <a:cs typeface="Arial"/>
              </a:rPr>
              <a:t> estándar es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10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kV.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6350" indent="-228600" algn="just">
              <a:lnSpc>
                <a:spcPts val="206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conexiones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prueba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variarán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dependiendo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configuración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devanado.</a:t>
            </a:r>
            <a:endParaRPr sz="1800" dirty="0">
              <a:latin typeface="Arial"/>
              <a:cs typeface="Arial"/>
            </a:endParaRPr>
          </a:p>
          <a:p>
            <a:pPr marL="12700" marR="6350" algn="just">
              <a:lnSpc>
                <a:spcPct val="95800"/>
              </a:lnSpc>
              <a:tabLst>
                <a:tab pos="233679" algn="l"/>
              </a:tabLst>
            </a:pPr>
            <a:r>
              <a:rPr sz="1800" b="1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4"/>
            <a:ext cx="9280525" cy="602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Medición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impedancia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800" b="1" u="sng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cortocircuito/reactancia</a:t>
            </a:r>
            <a:r>
              <a:rPr sz="1800" b="1" u="sng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dispersión</a:t>
            </a:r>
            <a:endParaRPr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Las mediciones de la impedancia en cortocircuito </a:t>
            </a:r>
            <a:r>
              <a:rPr sz="1800" b="1" dirty="0">
                <a:latin typeface="Arial"/>
                <a:cs typeface="Arial"/>
              </a:rPr>
              <a:t>/ </a:t>
            </a:r>
            <a:r>
              <a:rPr sz="1800" b="1" spc="-5" dirty="0">
                <a:latin typeface="Arial"/>
                <a:cs typeface="Arial"/>
              </a:rPr>
              <a:t>reactancia de dispersión </a:t>
            </a:r>
            <a:r>
              <a:rPr sz="1800" b="1" spc="-10" dirty="0">
                <a:latin typeface="Arial"/>
                <a:cs typeface="Arial"/>
              </a:rPr>
              <a:t>son 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métodos sensibles para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evaluar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posible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deformación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desplazamiento 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</a:t>
            </a:r>
            <a:r>
              <a:rPr sz="1800" b="1" spc="-5" dirty="0">
                <a:latin typeface="Arial"/>
                <a:cs typeface="Arial"/>
              </a:rPr>
              <a:t>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8255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Unos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cortocircuitos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graves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o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transporte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potencia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pueden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hacer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 los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devanados se muevan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deformen</a:t>
            </a:r>
            <a:r>
              <a:rPr sz="1800" b="1" spc="-5" dirty="0">
                <a:latin typeface="Arial"/>
                <a:cs typeface="Arial"/>
              </a:rPr>
              <a:t>. </a:t>
            </a:r>
            <a:r>
              <a:rPr sz="1800" b="1" dirty="0">
                <a:latin typeface="Arial"/>
                <a:cs typeface="Arial"/>
              </a:rPr>
              <a:t>En </a:t>
            </a:r>
            <a:r>
              <a:rPr sz="1800" b="1" spc="-5" dirty="0">
                <a:latin typeface="Arial"/>
                <a:cs typeface="Arial"/>
              </a:rPr>
              <a:t>eventos como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estos,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son</a:t>
            </a:r>
            <a:r>
              <a:rPr sz="1800" b="1" dirty="0">
                <a:latin typeface="Arial"/>
                <a:cs typeface="Arial"/>
              </a:rPr>
              <a:t> recomendables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pruebas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impedancia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dirty="0">
                <a:latin typeface="Arial"/>
                <a:cs typeface="Arial"/>
              </a:rPr>
              <a:t> /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reactancia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dispersión.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715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realizan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generalmente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como</a:t>
            </a:r>
            <a:r>
              <a:rPr sz="1800" b="1" dirty="0">
                <a:latin typeface="Arial"/>
                <a:cs typeface="Arial"/>
              </a:rPr>
              <a:t> una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trifásica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5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 puede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comparar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la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placa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características establecido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fabricante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durante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 pruebas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aceptación</a:t>
            </a:r>
            <a:r>
              <a:rPr sz="1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8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</a:t>
            </a:r>
            <a:r>
              <a:rPr sz="1800" b="1" spc="-5" dirty="0">
                <a:latin typeface="Arial"/>
                <a:cs typeface="Arial"/>
              </a:rPr>
              <a:t>brica.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50" dirty="0">
              <a:latin typeface="Arial"/>
              <a:cs typeface="Arial"/>
            </a:endParaRPr>
          </a:p>
          <a:p>
            <a:pPr marL="469900" marR="5715" indent="-228600" algn="just">
              <a:lnSpc>
                <a:spcPts val="206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Como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valor</a:t>
            </a:r>
            <a:r>
              <a:rPr sz="1800" b="1" dirty="0">
                <a:latin typeface="Arial"/>
                <a:cs typeface="Arial"/>
              </a:rPr>
              <a:t> representa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promedio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tres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fases,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también</a:t>
            </a:r>
            <a:r>
              <a:rPr sz="1800" b="1" dirty="0">
                <a:latin typeface="Arial"/>
                <a:cs typeface="Arial"/>
              </a:rPr>
              <a:t> es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recomendable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realizar</a:t>
            </a:r>
            <a:r>
              <a:rPr sz="1800" b="1" dirty="0">
                <a:latin typeface="Arial"/>
                <a:cs typeface="Arial"/>
              </a:rPr>
              <a:t> una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medicion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 </a:t>
            </a:r>
            <a:r>
              <a:rPr sz="1800" b="1" spc="-5" dirty="0">
                <a:latin typeface="Arial"/>
                <a:cs typeface="Arial"/>
              </a:rPr>
              <a:t>fase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el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diagnostico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800"/>
              </a:lnSpc>
              <a:spcBef>
                <a:spcPts val="5"/>
              </a:spcBef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Se conecta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-5" dirty="0">
                <a:latin typeface="Arial"/>
                <a:cs typeface="Arial"/>
              </a:rPr>
              <a:t>fuente de </a:t>
            </a:r>
            <a:r>
              <a:rPr sz="1800" b="1" spc="5" dirty="0">
                <a:latin typeface="Arial"/>
                <a:cs typeface="Arial"/>
              </a:rPr>
              <a:t>CA </a:t>
            </a:r>
            <a:r>
              <a:rPr sz="1800" b="1" spc="-5" dirty="0">
                <a:latin typeface="Arial"/>
                <a:cs typeface="Arial"/>
              </a:rPr>
              <a:t>a </a:t>
            </a:r>
            <a:r>
              <a:rPr sz="1800" b="1" dirty="0">
                <a:latin typeface="Arial"/>
                <a:cs typeface="Arial"/>
              </a:rPr>
              <a:t>cada fase </a:t>
            </a:r>
            <a:r>
              <a:rPr sz="1800" b="1" spc="-5" dirty="0">
                <a:latin typeface="Arial"/>
                <a:cs typeface="Arial"/>
              </a:rPr>
              <a:t>del devanado de alta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tensión</a:t>
            </a:r>
            <a:r>
              <a:rPr sz="1800" b="1" spc="5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Durante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fases,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fases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dirty="0">
                <a:latin typeface="Arial"/>
                <a:cs typeface="Arial"/>
              </a:rPr>
              <a:t> lado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baja</a:t>
            </a:r>
            <a:r>
              <a:rPr sz="1800" b="1" dirty="0">
                <a:latin typeface="Arial"/>
                <a:cs typeface="Arial"/>
              </a:rPr>
              <a:t> tensión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están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spc="1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sin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conectar</a:t>
            </a:r>
            <a:r>
              <a:rPr sz="1800" b="1" spc="1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1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terminal</a:t>
            </a:r>
            <a:r>
              <a:rPr sz="1800" b="1" spc="1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neutro,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hay.</a:t>
            </a:r>
            <a:r>
              <a:rPr sz="1800" b="1" spc="1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prueba</a:t>
            </a:r>
            <a:r>
              <a:rPr sz="1800" b="1" spc="1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fase,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688594"/>
            <a:ext cx="9050655" cy="2238433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 marR="8890">
              <a:lnSpc>
                <a:spcPts val="2080"/>
              </a:lnSpc>
              <a:spcBef>
                <a:spcPts val="235"/>
              </a:spcBef>
            </a:pP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aplica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solo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correspondiente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lado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baja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dirty="0" err="1">
                <a:latin typeface="Arial"/>
                <a:cs typeface="Arial"/>
              </a:rPr>
              <a:t>tensión</a:t>
            </a:r>
            <a:r>
              <a:rPr sz="1800" b="1" dirty="0" smtClean="0">
                <a:latin typeface="Arial"/>
                <a:cs typeface="Arial"/>
              </a:rPr>
              <a:t>.</a:t>
            </a:r>
            <a:endParaRPr lang="es-AR" sz="1800" b="1" dirty="0" smtClean="0">
              <a:latin typeface="Arial"/>
              <a:cs typeface="Arial"/>
            </a:endParaRPr>
          </a:p>
          <a:p>
            <a:pPr marL="241300" marR="8890">
              <a:lnSpc>
                <a:spcPts val="2080"/>
              </a:lnSpc>
              <a:spcBef>
                <a:spcPts val="235"/>
              </a:spcBef>
            </a:pPr>
            <a:endParaRPr lang="es-AR" sz="1800" dirty="0" smtClean="0">
              <a:latin typeface="Arial"/>
              <a:cs typeface="Arial"/>
            </a:endParaRPr>
          </a:p>
          <a:p>
            <a:pPr marL="241300" marR="5080" indent="-228600">
              <a:lnSpc>
                <a:spcPts val="2080"/>
              </a:lnSpc>
              <a:spcBef>
                <a:spcPts val="100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 smtClean="0">
                <a:latin typeface="Arial"/>
                <a:cs typeface="Arial"/>
              </a:rPr>
              <a:t>Se</a:t>
            </a:r>
            <a:r>
              <a:rPr sz="1800" b="1" spc="229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mide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corriente</a:t>
            </a:r>
            <a:r>
              <a:rPr sz="1800" b="1" spc="2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</a:t>
            </a:r>
            <a:r>
              <a:rPr sz="1800" b="1" spc="2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tensión</a:t>
            </a:r>
            <a:r>
              <a:rPr sz="1800" b="1" spc="2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que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pasa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2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2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alta</a:t>
            </a:r>
            <a:r>
              <a:rPr sz="1800" b="1" spc="254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tensión</a:t>
            </a:r>
            <a:r>
              <a:rPr sz="1800" b="1" spc="2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amplitud </a:t>
            </a:r>
            <a:r>
              <a:rPr sz="1800" b="1" spc="-5" dirty="0">
                <a:latin typeface="Arial"/>
                <a:cs typeface="Arial"/>
              </a:rPr>
              <a:t>y fase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241300" marR="6985" indent="-228600">
              <a:lnSpc>
                <a:spcPts val="208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Finalmente</a:t>
            </a:r>
            <a:r>
              <a:rPr sz="1800" b="1" spc="43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4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calcula</a:t>
            </a:r>
            <a:r>
              <a:rPr sz="1800" b="1" spc="4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4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impedancia</a:t>
            </a:r>
            <a:r>
              <a:rPr sz="1800" b="1" spc="4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spc="4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teniendo</a:t>
            </a:r>
            <a:r>
              <a:rPr sz="1800" b="1" spc="44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en</a:t>
            </a:r>
            <a:r>
              <a:rPr sz="1800" b="1" spc="4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cuenta</a:t>
            </a:r>
            <a:r>
              <a:rPr sz="1800" b="1" spc="4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valores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nominales</a:t>
            </a:r>
            <a:r>
              <a:rPr sz="1800" b="1" spc="-5" dirty="0">
                <a:latin typeface="Arial"/>
                <a:cs typeface="Arial"/>
              </a:rPr>
              <a:t> específicos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4"/>
            <a:ext cx="9279255" cy="57513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Medición</a:t>
            </a:r>
            <a:r>
              <a:rPr sz="1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respuesta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frecuencia</a:t>
            </a:r>
            <a:r>
              <a:rPr sz="1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pérdidas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dispersión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(FRSL)</a:t>
            </a:r>
            <a:endParaRPr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Arial"/>
              <a:cs typeface="Arial"/>
            </a:endParaRPr>
          </a:p>
          <a:p>
            <a:pPr marL="469900" marR="5080" indent="-228600" algn="just">
              <a:lnSpc>
                <a:spcPts val="208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 respuesta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 </a:t>
            </a:r>
            <a:r>
              <a:rPr sz="1800" b="1" dirty="0">
                <a:latin typeface="Arial"/>
                <a:cs typeface="Arial"/>
              </a:rPr>
              <a:t>frecuencia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pérdidas </a:t>
            </a:r>
            <a:r>
              <a:rPr sz="1800" b="1" spc="-5" dirty="0">
                <a:latin typeface="Arial"/>
                <a:cs typeface="Arial"/>
              </a:rPr>
              <a:t>de dispersión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(FRSL) </a:t>
            </a:r>
            <a:r>
              <a:rPr sz="1800" b="1" spc="-5" dirty="0">
                <a:latin typeface="Arial"/>
                <a:cs typeface="Arial"/>
              </a:rPr>
              <a:t>es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-5" dirty="0">
                <a:latin typeface="Arial"/>
                <a:cs typeface="Arial"/>
              </a:rPr>
              <a:t>medición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componente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resistiva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impedancia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cortocircuito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múltiples 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frecuencias.</a:t>
            </a:r>
            <a:endParaRPr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469900" marR="8255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Es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475" dirty="0"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único</a:t>
            </a:r>
            <a:r>
              <a:rPr sz="1800" b="1" i="1" spc="4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método</a:t>
            </a:r>
            <a:r>
              <a:rPr sz="1800" b="1" i="1" spc="4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eléctrico</a:t>
            </a:r>
            <a:r>
              <a:rPr sz="1800" b="1" i="1" spc="4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1800" b="1" i="1" spc="45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identificar</a:t>
            </a:r>
            <a:r>
              <a:rPr sz="1800" b="1" i="1" spc="4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1800" b="1" i="1" spc="4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cortocircuitos</a:t>
            </a:r>
            <a:r>
              <a:rPr sz="1800" b="1" i="1" spc="4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entre</a:t>
            </a:r>
            <a:r>
              <a:rPr sz="1800" b="1" i="1" spc="45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espiras </a:t>
            </a:r>
            <a:r>
              <a:rPr lang="es-AR" sz="1800" b="1" i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adyacentes </a:t>
            </a:r>
            <a:r>
              <a:rPr sz="1800" b="1" spc="-5" dirty="0" smtClean="0">
                <a:latin typeface="Arial"/>
                <a:cs typeface="Arial"/>
              </a:rPr>
              <a:t>y</a:t>
            </a:r>
            <a:r>
              <a:rPr sz="1800" b="1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sobrecalentamiento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local</a:t>
            </a:r>
            <a:r>
              <a:rPr sz="1800" b="1" dirty="0">
                <a:latin typeface="Arial"/>
                <a:cs typeface="Arial"/>
              </a:rPr>
              <a:t> debido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 perdidas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excesivas</a:t>
            </a:r>
            <a:r>
              <a:rPr sz="1800" b="1" dirty="0">
                <a:latin typeface="Arial"/>
                <a:cs typeface="Arial"/>
              </a:rPr>
              <a:t> por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corrientes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parasitas.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715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20" dirty="0">
                <a:latin typeface="Arial"/>
                <a:cs typeface="Arial"/>
              </a:rPr>
              <a:t>Al </a:t>
            </a:r>
            <a:r>
              <a:rPr sz="1800" b="1" dirty="0">
                <a:latin typeface="Arial"/>
                <a:cs typeface="Arial"/>
              </a:rPr>
              <a:t>igual que </a:t>
            </a:r>
            <a:r>
              <a:rPr sz="1800" b="1" spc="-5" dirty="0">
                <a:latin typeface="Arial"/>
                <a:cs typeface="Arial"/>
              </a:rPr>
              <a:t>en la prueba de cortocircuito y de reactancia de dispersión, se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recomienda realizar </a:t>
            </a:r>
            <a:r>
              <a:rPr sz="1800" b="1" dirty="0">
                <a:latin typeface="Arial"/>
                <a:cs typeface="Arial"/>
              </a:rPr>
              <a:t>la medición FRSL </a:t>
            </a:r>
            <a:r>
              <a:rPr sz="1800" b="1" spc="-5" dirty="0">
                <a:latin typeface="Arial"/>
                <a:cs typeface="Arial"/>
              </a:rPr>
              <a:t>como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-5" dirty="0">
                <a:latin typeface="Arial"/>
                <a:cs typeface="Arial"/>
              </a:rPr>
              <a:t>prueba de </a:t>
            </a:r>
            <a:r>
              <a:rPr sz="1800" b="1" dirty="0">
                <a:latin typeface="Arial"/>
                <a:cs typeface="Arial"/>
              </a:rPr>
              <a:t>puesta en </a:t>
            </a:r>
            <a:r>
              <a:rPr sz="1800" b="1" spc="-5" dirty="0">
                <a:latin typeface="Arial"/>
                <a:cs typeface="Arial"/>
              </a:rPr>
              <a:t>servicio </a:t>
            </a:r>
            <a:r>
              <a:rPr sz="1800" b="1" dirty="0">
                <a:latin typeface="Arial"/>
                <a:cs typeface="Arial"/>
              </a:rPr>
              <a:t>o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aceptación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establecer</a:t>
            </a:r>
            <a:r>
              <a:rPr sz="1800" b="1" dirty="0">
                <a:latin typeface="Arial"/>
                <a:cs typeface="Arial"/>
              </a:rPr>
              <a:t> 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resultados</a:t>
            </a:r>
            <a:r>
              <a:rPr sz="1800" b="1" spc="5" dirty="0">
                <a:latin typeface="Arial"/>
                <a:cs typeface="Arial"/>
              </a:rPr>
              <a:t> de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referencia.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Igualmente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FRSL no son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 de diagnóstico 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rutina,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pero se recomiendan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18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diagnostico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avanzado.</a:t>
            </a:r>
            <a:endParaRPr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800" dirty="0">
              <a:latin typeface="Arial"/>
              <a:cs typeface="Arial"/>
            </a:endParaRPr>
          </a:p>
          <a:p>
            <a:pPr marL="462280" indent="-220979">
              <a:lnSpc>
                <a:spcPct val="1000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prueba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también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puede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realizar </a:t>
            </a:r>
            <a:r>
              <a:rPr sz="1800" b="1" dirty="0">
                <a:latin typeface="Arial"/>
                <a:cs typeface="Arial"/>
              </a:rPr>
              <a:t>como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trifásica</a:t>
            </a:r>
            <a:r>
              <a:rPr sz="1800" b="1" dirty="0">
                <a:latin typeface="Arial"/>
                <a:cs typeface="Arial"/>
              </a:rPr>
              <a:t> 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fase.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715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 configuración y el </a:t>
            </a:r>
            <a:r>
              <a:rPr sz="1800" b="1" dirty="0">
                <a:latin typeface="Arial"/>
                <a:cs typeface="Arial"/>
              </a:rPr>
              <a:t>procedimiento </a:t>
            </a:r>
            <a:r>
              <a:rPr sz="1800" b="1" spc="-5" dirty="0">
                <a:latin typeface="Arial"/>
                <a:cs typeface="Arial"/>
              </a:rPr>
              <a:t>de la prueba </a:t>
            </a:r>
            <a:r>
              <a:rPr sz="1800" b="1" dirty="0">
                <a:latin typeface="Arial"/>
                <a:cs typeface="Arial"/>
              </a:rPr>
              <a:t>FRSL son iguales que </a:t>
            </a:r>
            <a:r>
              <a:rPr sz="1800" b="1" spc="-5" dirty="0">
                <a:latin typeface="Arial"/>
                <a:cs typeface="Arial"/>
              </a:rPr>
              <a:t>para </a:t>
            </a:r>
            <a:r>
              <a:rPr sz="1800" b="1" dirty="0">
                <a:latin typeface="Arial"/>
                <a:cs typeface="Arial"/>
              </a:rPr>
              <a:t>las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pruebas de impedancia en cortocircuito </a:t>
            </a:r>
            <a:r>
              <a:rPr sz="1800" b="1" dirty="0">
                <a:latin typeface="Arial"/>
                <a:cs typeface="Arial"/>
              </a:rPr>
              <a:t>/ </a:t>
            </a:r>
            <a:r>
              <a:rPr sz="1800" b="1" spc="-5" dirty="0">
                <a:latin typeface="Arial"/>
                <a:cs typeface="Arial"/>
              </a:rPr>
              <a:t>reactancia de dispersión y se pueden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realizar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simultáneamente.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1229614"/>
            <a:ext cx="9051925" cy="3535968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41300" marR="5080" indent="-228600" algn="just">
              <a:lnSpc>
                <a:spcPct val="96000"/>
              </a:lnSpc>
              <a:spcBef>
                <a:spcPts val="18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Se conecta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-5" dirty="0">
                <a:latin typeface="Arial"/>
                <a:cs typeface="Arial"/>
              </a:rPr>
              <a:t>fuente de </a:t>
            </a:r>
            <a:r>
              <a:rPr sz="1800" b="1" spc="5" dirty="0">
                <a:latin typeface="Arial"/>
                <a:cs typeface="Arial"/>
              </a:rPr>
              <a:t>CA </a:t>
            </a:r>
            <a:r>
              <a:rPr sz="1800" b="1" spc="-5" dirty="0">
                <a:latin typeface="Arial"/>
                <a:cs typeface="Arial"/>
              </a:rPr>
              <a:t>a </a:t>
            </a:r>
            <a:r>
              <a:rPr sz="1800" b="1" dirty="0">
                <a:latin typeface="Arial"/>
                <a:cs typeface="Arial"/>
              </a:rPr>
              <a:t>cada fase </a:t>
            </a:r>
            <a:r>
              <a:rPr sz="1800" b="1" spc="-5" dirty="0">
                <a:latin typeface="Arial"/>
                <a:cs typeface="Arial"/>
              </a:rPr>
              <a:t>del devanado de alta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tensión</a:t>
            </a:r>
            <a:r>
              <a:rPr sz="1800" b="1" spc="5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Durante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fases,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fases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dirty="0">
                <a:latin typeface="Arial"/>
                <a:cs typeface="Arial"/>
              </a:rPr>
              <a:t> lado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baja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tensión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están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spc="1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sin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conectar</a:t>
            </a:r>
            <a:r>
              <a:rPr sz="1800" b="1" spc="1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1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terminal</a:t>
            </a:r>
            <a:r>
              <a:rPr sz="1800" b="1" spc="1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neutro,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hay.</a:t>
            </a:r>
            <a:r>
              <a:rPr sz="1800" b="1" spc="1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prueba</a:t>
            </a:r>
            <a:r>
              <a:rPr sz="1800" b="1" spc="1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fase,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 cortocircuito se </a:t>
            </a:r>
            <a:r>
              <a:rPr sz="1800" b="1" dirty="0">
                <a:latin typeface="Arial"/>
                <a:cs typeface="Arial"/>
              </a:rPr>
              <a:t>aplica solo </a:t>
            </a:r>
            <a:r>
              <a:rPr sz="1800" b="1" spc="-5" dirty="0">
                <a:latin typeface="Arial"/>
                <a:cs typeface="Arial"/>
              </a:rPr>
              <a:t>en el devanado correspondiente en el lado de baja </a:t>
            </a:r>
            <a:r>
              <a:rPr sz="1800" b="1" dirty="0">
                <a:latin typeface="Arial"/>
                <a:cs typeface="Arial"/>
              </a:rPr>
              <a:t> tensión.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10160" indent="-228600" algn="just">
              <a:lnSpc>
                <a:spcPts val="208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A partir de la corriente </a:t>
            </a:r>
            <a:r>
              <a:rPr sz="1800" b="1" dirty="0">
                <a:latin typeface="Arial"/>
                <a:cs typeface="Arial"/>
              </a:rPr>
              <a:t>medida, </a:t>
            </a:r>
            <a:r>
              <a:rPr sz="1800" b="1" spc="-5" dirty="0">
                <a:latin typeface="Arial"/>
                <a:cs typeface="Arial"/>
              </a:rPr>
              <a:t>se calcula la </a:t>
            </a:r>
            <a:r>
              <a:rPr sz="1800" b="1" dirty="0">
                <a:latin typeface="Arial"/>
                <a:cs typeface="Arial"/>
              </a:rPr>
              <a:t>tension </a:t>
            </a:r>
            <a:r>
              <a:rPr sz="1800" b="1" spc="-5" dirty="0">
                <a:latin typeface="Arial"/>
                <a:cs typeface="Arial"/>
              </a:rPr>
              <a:t>y el desplazamiento de fase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componente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resistiva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impedancia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frecuencias </a:t>
            </a:r>
            <a:r>
              <a:rPr sz="1800" b="1" i="1" spc="-4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discretas entre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15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8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400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Hz.</a:t>
            </a:r>
            <a:endParaRPr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241300" marR="6985" indent="-228600" algn="just">
              <a:lnSpc>
                <a:spcPct val="9580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Ya </a:t>
            </a:r>
            <a:r>
              <a:rPr sz="1800" b="1" dirty="0">
                <a:latin typeface="Arial"/>
                <a:cs typeface="Arial"/>
              </a:rPr>
              <a:t>que </a:t>
            </a:r>
            <a:r>
              <a:rPr sz="1800" b="1" spc="-5" dirty="0">
                <a:latin typeface="Arial"/>
                <a:cs typeface="Arial"/>
              </a:rPr>
              <a:t>las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pérdidas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Eddy </a:t>
            </a:r>
            <a:r>
              <a:rPr sz="1800" b="1" spc="-5" dirty="0">
                <a:latin typeface="Arial"/>
                <a:cs typeface="Arial"/>
              </a:rPr>
              <a:t>en el transformador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más pronunciadas 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altas 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frecuencias,</a:t>
            </a:r>
            <a:r>
              <a:rPr sz="1800" b="1" dirty="0">
                <a:latin typeface="Arial"/>
                <a:cs typeface="Arial"/>
              </a:rPr>
              <a:t> un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aumento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 err="1">
                <a:latin typeface="Arial"/>
                <a:cs typeface="Arial"/>
              </a:rPr>
              <a:t>componente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 err="1" smtClean="0">
                <a:latin typeface="Arial"/>
                <a:cs typeface="Arial"/>
              </a:rPr>
              <a:t>resistiv</a:t>
            </a:r>
            <a:r>
              <a:rPr lang="es-AR" sz="1800" b="1" spc="-5" dirty="0" smtClean="0">
                <a:latin typeface="Arial"/>
                <a:cs typeface="Arial"/>
              </a:rPr>
              <a:t>a</a:t>
            </a:r>
            <a:r>
              <a:rPr sz="1800" b="1" dirty="0" smtClean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puede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observarse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graficando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los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resultados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sobre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rango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frecuencias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52246"/>
            <a:ext cx="9281795" cy="5713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spc="-5" dirty="0" err="1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Desmagnetización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 dirty="0">
              <a:latin typeface="Arial"/>
              <a:cs typeface="Arial"/>
            </a:endParaRPr>
          </a:p>
          <a:p>
            <a:pPr marL="469900" marR="6350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Siempre </a:t>
            </a:r>
            <a:r>
              <a:rPr sz="1800" b="1" dirty="0">
                <a:latin typeface="Arial"/>
                <a:cs typeface="Arial"/>
              </a:rPr>
              <a:t>que un </a:t>
            </a:r>
            <a:r>
              <a:rPr sz="1800" b="1" spc="-5" dirty="0">
                <a:latin typeface="Arial"/>
                <a:cs typeface="Arial"/>
              </a:rPr>
              <a:t>transformador de potencia está aislado del sistema eléctrico,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permanece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 núcleo magnetismo residual </a:t>
            </a:r>
            <a:r>
              <a:rPr sz="1800" b="1" spc="-5" dirty="0">
                <a:latin typeface="Arial"/>
                <a:cs typeface="Arial"/>
              </a:rPr>
              <a:t>debido a </a:t>
            </a:r>
            <a:r>
              <a:rPr sz="1800" b="1" dirty="0">
                <a:latin typeface="Arial"/>
                <a:cs typeface="Arial"/>
              </a:rPr>
              <a:t>un </a:t>
            </a:r>
            <a:r>
              <a:rPr sz="1800" b="1" spc="-5" dirty="0">
                <a:latin typeface="Arial"/>
                <a:cs typeface="Arial"/>
              </a:rPr>
              <a:t>desfase </a:t>
            </a:r>
            <a:r>
              <a:rPr sz="1800" b="1" dirty="0">
                <a:latin typeface="Arial"/>
                <a:cs typeface="Arial"/>
              </a:rPr>
              <a:t>También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permanece el magnetismo residual después de aplicar </a:t>
            </a:r>
            <a:r>
              <a:rPr sz="1800" b="1" dirty="0">
                <a:latin typeface="Arial"/>
                <a:cs typeface="Arial"/>
              </a:rPr>
              <a:t>una tensión </a:t>
            </a:r>
            <a:r>
              <a:rPr sz="1800" b="1" spc="-5" dirty="0">
                <a:latin typeface="Arial"/>
                <a:cs typeface="Arial"/>
              </a:rPr>
              <a:t>de CC al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núcleo del transformador, </a:t>
            </a:r>
            <a:r>
              <a:rPr sz="1800" b="1" dirty="0">
                <a:latin typeface="Arial"/>
                <a:cs typeface="Arial"/>
              </a:rPr>
              <a:t>por </a:t>
            </a:r>
            <a:r>
              <a:rPr sz="1800" b="1" spc="-5" dirty="0">
                <a:latin typeface="Arial"/>
                <a:cs typeface="Arial"/>
              </a:rPr>
              <a:t>ejemplo durante las pruebas de resistencia del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rutina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campo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fabrica.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7620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Debido</a:t>
            </a:r>
            <a:r>
              <a:rPr sz="1800" b="1" spc="2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al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magnetismo</a:t>
            </a:r>
            <a:r>
              <a:rPr sz="1800" b="1" spc="2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residual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2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núcleo,</a:t>
            </a:r>
            <a:r>
              <a:rPr sz="1800" b="1" spc="2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pueden</a:t>
            </a:r>
            <a:r>
              <a:rPr sz="1800" b="1" spc="2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producirse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altas</a:t>
            </a:r>
            <a:r>
              <a:rPr sz="1800" b="1" spc="2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corrientes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avalancha, hasta la </a:t>
            </a:r>
            <a:r>
              <a:rPr sz="1800" b="1" dirty="0">
                <a:latin typeface="Arial"/>
                <a:cs typeface="Arial"/>
              </a:rPr>
              <a:t>máxima </a:t>
            </a:r>
            <a:r>
              <a:rPr sz="1800" b="1" spc="-5" dirty="0">
                <a:latin typeface="Arial"/>
                <a:cs typeface="Arial"/>
              </a:rPr>
              <a:t>corriente de cortocircuito. Esto impone un estrés </a:t>
            </a:r>
            <a:r>
              <a:rPr sz="1800" b="1" dirty="0">
                <a:latin typeface="Arial"/>
                <a:cs typeface="Arial"/>
              </a:rPr>
              <a:t> no </a:t>
            </a:r>
            <a:r>
              <a:rPr sz="1800" b="1" spc="-5" dirty="0">
                <a:latin typeface="Arial"/>
                <a:cs typeface="Arial"/>
              </a:rPr>
              <a:t>deseado </a:t>
            </a:r>
            <a:r>
              <a:rPr sz="1800" b="1" dirty="0">
                <a:latin typeface="Arial"/>
                <a:cs typeface="Arial"/>
              </a:rPr>
              <a:t>al </a:t>
            </a:r>
            <a:r>
              <a:rPr sz="1800" b="1" spc="-5" dirty="0">
                <a:latin typeface="Arial"/>
                <a:cs typeface="Arial"/>
              </a:rPr>
              <a:t>transformador cuando se </a:t>
            </a:r>
            <a:r>
              <a:rPr sz="1800" b="1" dirty="0">
                <a:latin typeface="Arial"/>
                <a:cs typeface="Arial"/>
              </a:rPr>
              <a:t>pone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spc="-10" dirty="0">
                <a:latin typeface="Arial"/>
                <a:cs typeface="Arial"/>
              </a:rPr>
              <a:t>nuevo </a:t>
            </a:r>
            <a:r>
              <a:rPr sz="1800" b="1" spc="-5" dirty="0">
                <a:latin typeface="Arial"/>
                <a:cs typeface="Arial"/>
              </a:rPr>
              <a:t>en servicio. </a:t>
            </a:r>
            <a:r>
              <a:rPr sz="1800" b="1" spc="-10" dirty="0">
                <a:latin typeface="Arial"/>
                <a:cs typeface="Arial"/>
              </a:rPr>
              <a:t>Además </a:t>
            </a:r>
            <a:r>
              <a:rPr sz="1800" b="1" spc="-5" dirty="0">
                <a:latin typeface="Arial"/>
                <a:cs typeface="Arial"/>
              </a:rPr>
              <a:t> pueden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verse</a:t>
            </a:r>
            <a:r>
              <a:rPr sz="1800" b="1" spc="-5" dirty="0">
                <a:latin typeface="Arial"/>
                <a:cs typeface="Arial"/>
              </a:rPr>
              <a:t> afectadas</a:t>
            </a:r>
            <a:r>
              <a:rPr sz="1800" b="1" dirty="0">
                <a:latin typeface="Arial"/>
                <a:cs typeface="Arial"/>
              </a:rPr>
              <a:t> por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magnetismo</a:t>
            </a:r>
            <a:r>
              <a:rPr sz="1800" b="1" dirty="0">
                <a:latin typeface="Arial"/>
                <a:cs typeface="Arial"/>
              </a:rPr>
              <a:t> residual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muchas</a:t>
            </a:r>
            <a:r>
              <a:rPr sz="1800" b="1" dirty="0">
                <a:latin typeface="Arial"/>
                <a:cs typeface="Arial"/>
              </a:rPr>
              <a:t> mediciones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diagnóstico,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-5" dirty="0">
                <a:latin typeface="Arial"/>
                <a:cs typeface="Arial"/>
              </a:rPr>
              <a:t> dificulta</a:t>
            </a:r>
            <a:r>
              <a:rPr sz="1800" b="1" dirty="0">
                <a:latin typeface="Arial"/>
                <a:cs typeface="Arial"/>
              </a:rPr>
              <a:t> mucho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realizar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una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evaluación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confiable.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762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dirty="0">
                <a:latin typeface="Arial"/>
                <a:cs typeface="Arial"/>
              </a:rPr>
              <a:t>Por lo </a:t>
            </a:r>
            <a:r>
              <a:rPr sz="1800" b="1" spc="-5" dirty="0">
                <a:latin typeface="Arial"/>
                <a:cs typeface="Arial"/>
              </a:rPr>
              <a:t>tanto, </a:t>
            </a:r>
            <a:r>
              <a:rPr sz="18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recomienda desmagnetizar el núcleo antes de 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volver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poner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servicio el transformador y también después 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aplicar tensiones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CC durante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 pruebas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diagnóstico</a:t>
            </a:r>
            <a:r>
              <a:rPr sz="1800" b="1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dirty="0">
                <a:latin typeface="Arial"/>
                <a:cs typeface="Arial"/>
              </a:rPr>
              <a:t>En </a:t>
            </a:r>
            <a:r>
              <a:rPr sz="1800" b="1" spc="-5" dirty="0">
                <a:latin typeface="Arial"/>
                <a:cs typeface="Arial"/>
              </a:rPr>
              <a:t>primer lugar, se satura el núcleo en ambas direcciones, a </a:t>
            </a:r>
            <a:r>
              <a:rPr sz="1800" b="1" dirty="0">
                <a:latin typeface="Arial"/>
                <a:cs typeface="Arial"/>
              </a:rPr>
              <a:t>continuación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determinan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parámetros de histéresis específicos y se calcula el </a:t>
            </a:r>
            <a:r>
              <a:rPr sz="1800" b="1" dirty="0">
                <a:latin typeface="Arial"/>
                <a:cs typeface="Arial"/>
              </a:rPr>
              <a:t>flujo </a:t>
            </a:r>
            <a:r>
              <a:rPr sz="1800" b="1" spc="-5" dirty="0">
                <a:latin typeface="Arial"/>
                <a:cs typeface="Arial"/>
              </a:rPr>
              <a:t>inicial.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Basandose</a:t>
            </a:r>
            <a:r>
              <a:rPr sz="1800" b="1" spc="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estos</a:t>
            </a:r>
            <a:r>
              <a:rPr sz="1800" b="1" spc="1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parámetros,</a:t>
            </a:r>
            <a:r>
              <a:rPr sz="1800" b="1" spc="1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utiliza</a:t>
            </a:r>
            <a:r>
              <a:rPr sz="1800" b="1" spc="10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algoritmo</a:t>
            </a:r>
            <a:r>
              <a:rPr sz="1800" b="1" spc="1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iterativo</a:t>
            </a:r>
            <a:r>
              <a:rPr sz="1800" b="1" spc="1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reducir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688594"/>
            <a:ext cx="9049385" cy="1651158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 marR="5080">
              <a:lnSpc>
                <a:spcPts val="2080"/>
              </a:lnSpc>
              <a:spcBef>
                <a:spcPts val="235"/>
              </a:spcBef>
            </a:pPr>
            <a:r>
              <a:rPr sz="1800" b="1" dirty="0">
                <a:latin typeface="Arial"/>
                <a:cs typeface="Arial"/>
              </a:rPr>
              <a:t>flujo</a:t>
            </a:r>
            <a:r>
              <a:rPr sz="1800" b="1" spc="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aplicado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adaptando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tensión</a:t>
            </a:r>
            <a:r>
              <a:rPr sz="1800" b="1" spc="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frecuencia.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Mediante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uso</a:t>
            </a:r>
            <a:r>
              <a:rPr sz="1800" b="1" spc="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multiples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iteraciones,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núcleo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 err="1" smtClean="0">
                <a:latin typeface="Arial"/>
                <a:cs typeface="Arial"/>
              </a:rPr>
              <a:t>baj</a:t>
            </a:r>
            <a:r>
              <a:rPr lang="es-AR" sz="1800" b="1" spc="-5" dirty="0" smtClean="0">
                <a:latin typeface="Arial"/>
                <a:cs typeface="Arial"/>
              </a:rPr>
              <a:t>a </a:t>
            </a:r>
            <a:r>
              <a:rPr lang="es-AR" sz="1800" b="1" spc="-5" dirty="0" err="1" smtClean="0">
                <a:latin typeface="Arial"/>
                <a:cs typeface="Arial"/>
              </a:rPr>
              <a:t>a</a:t>
            </a:r>
            <a:r>
              <a:rPr lang="es-AR" sz="1800" b="1" spc="-5" dirty="0" smtClean="0">
                <a:latin typeface="Arial"/>
                <a:cs typeface="Arial"/>
              </a:rPr>
              <a:t> </a:t>
            </a:r>
            <a:r>
              <a:rPr sz="1800" b="1" dirty="0" smtClean="0">
                <a:latin typeface="Arial"/>
                <a:cs typeface="Arial"/>
              </a:rPr>
              <a:t>un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%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su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valor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máximo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9580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dirty="0">
                <a:latin typeface="Arial"/>
                <a:cs typeface="Arial"/>
              </a:rPr>
              <a:t>El </a:t>
            </a:r>
            <a:r>
              <a:rPr sz="1800" b="1" spc="-5" dirty="0">
                <a:latin typeface="Arial"/>
                <a:cs typeface="Arial"/>
              </a:rPr>
              <a:t>metodo descrito </a:t>
            </a:r>
            <a:r>
              <a:rPr sz="1800" b="1" dirty="0">
                <a:latin typeface="Arial"/>
                <a:cs typeface="Arial"/>
              </a:rPr>
              <a:t>para </a:t>
            </a:r>
            <a:r>
              <a:rPr sz="1800" b="1" spc="-5" dirty="0">
                <a:latin typeface="Arial"/>
                <a:cs typeface="Arial"/>
              </a:rPr>
              <a:t>la </a:t>
            </a:r>
            <a:r>
              <a:rPr sz="1800" b="1" spc="-5" dirty="0" err="1" smtClean="0">
                <a:latin typeface="Arial"/>
                <a:cs typeface="Arial"/>
              </a:rPr>
              <a:t>desmagnetización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 núcleo de </a:t>
            </a:r>
            <a:r>
              <a:rPr sz="1800" b="1" dirty="0">
                <a:latin typeface="Arial"/>
                <a:cs typeface="Arial"/>
              </a:rPr>
              <a:t>un </a:t>
            </a:r>
            <a:r>
              <a:rPr sz="1800" b="1" spc="-5" dirty="0">
                <a:latin typeface="Arial"/>
                <a:cs typeface="Arial"/>
              </a:rPr>
              <a:t>transformador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potencia </a:t>
            </a:r>
            <a:r>
              <a:rPr sz="1800" b="1" spc="-5" dirty="0">
                <a:latin typeface="Arial"/>
                <a:cs typeface="Arial"/>
              </a:rPr>
              <a:t>basado en </a:t>
            </a: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medición del flujo magnético, funciona de forma </a:t>
            </a:r>
            <a:r>
              <a:rPr sz="1800" b="1" dirty="0">
                <a:latin typeface="Arial"/>
                <a:cs typeface="Arial"/>
              </a:rPr>
              <a:t>confiable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transformadores</a:t>
            </a:r>
            <a:r>
              <a:rPr sz="1800" b="1" dirty="0">
                <a:latin typeface="Arial"/>
                <a:cs typeface="Arial"/>
              </a:rPr>
              <a:t> de potencia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pequeños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grandes.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4"/>
            <a:ext cx="9279255" cy="51845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Análisis</a:t>
            </a:r>
            <a:r>
              <a:rPr sz="1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respuesta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frecuencia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barrido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(SFRA)</a:t>
            </a:r>
            <a:endParaRPr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 dirty="0">
              <a:latin typeface="Arial"/>
              <a:cs typeface="Arial"/>
            </a:endParaRPr>
          </a:p>
          <a:p>
            <a:pPr marL="469900" marR="8255" indent="-228600" algn="just">
              <a:lnSpc>
                <a:spcPct val="960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dirty="0">
                <a:latin typeface="Arial"/>
                <a:cs typeface="Arial"/>
              </a:rPr>
              <a:t>El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análisis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</a:t>
            </a:r>
            <a:r>
              <a:rPr sz="1800" b="1" spc="-5" dirty="0">
                <a:latin typeface="Arial"/>
                <a:cs typeface="Arial"/>
              </a:rPr>
              <a:t> 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respuesta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frecuencia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barrido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(SFRA)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utiliza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identificar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problemas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mecánicos 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eléctricos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devanados, contactos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o 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núcleos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</a:t>
            </a:r>
            <a:r>
              <a:rPr sz="1800" b="1" spc="-5" dirty="0">
                <a:latin typeface="Arial"/>
                <a:cs typeface="Arial"/>
              </a:rPr>
              <a:t>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Unos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graves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golpes</a:t>
            </a:r>
            <a:r>
              <a:rPr sz="1800" b="1" spc="2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durante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2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transporte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del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pueden</a:t>
            </a:r>
            <a:r>
              <a:rPr sz="1800" b="1" spc="2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hacer</a:t>
            </a:r>
            <a:r>
              <a:rPr sz="1800" b="1" spc="2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el</a:t>
            </a:r>
            <a:r>
              <a:rPr sz="1800" b="1" spc="22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mueva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deforme.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080" indent="-228600" algn="just">
              <a:lnSpc>
                <a:spcPts val="208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introdujo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norma IEC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60076-18</a:t>
            </a:r>
            <a:r>
              <a:rPr sz="1800" b="1" dirty="0">
                <a:latin typeface="Arial"/>
                <a:cs typeface="Arial"/>
              </a:rPr>
              <a:t>, </a:t>
            </a:r>
            <a:r>
              <a:rPr sz="1800" b="1" spc="-5" dirty="0">
                <a:latin typeface="Arial"/>
                <a:cs typeface="Arial"/>
              </a:rPr>
              <a:t>este </a:t>
            </a:r>
            <a:r>
              <a:rPr sz="1800" b="1" dirty="0">
                <a:latin typeface="Arial"/>
                <a:cs typeface="Arial"/>
              </a:rPr>
              <a:t>método </a:t>
            </a:r>
            <a:r>
              <a:rPr sz="1800" b="1" spc="-5" dirty="0">
                <a:latin typeface="Arial"/>
                <a:cs typeface="Arial"/>
              </a:rPr>
              <a:t>se ha convertido en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una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eléctricas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comunes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su</a:t>
            </a:r>
            <a:r>
              <a:rPr sz="1800" b="1" dirty="0">
                <a:latin typeface="Arial"/>
                <a:cs typeface="Arial"/>
              </a:rPr>
              <a:t> aceptación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mercado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aumentado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consonancia.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recomienda realizar las pruebas 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SFRA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al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final 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prueba 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aceptación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fabrica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establecer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huella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digital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original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y, 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posteriormente,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otra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vez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después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transporte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durante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puesta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servicio.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potencia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pueden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considerarse</a:t>
            </a:r>
            <a:r>
              <a:rPr sz="1800" b="1" dirty="0">
                <a:latin typeface="Arial"/>
                <a:cs typeface="Arial"/>
              </a:rPr>
              <a:t> una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compleja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red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eléctrica de capacitancias, inductancias y resistencias. Cada red eléctrica tiene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su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exclusiva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respuesta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frecuencia.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703833"/>
            <a:ext cx="9049385" cy="282130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 marR="5080" indent="-228600" algn="just">
              <a:lnSpc>
                <a:spcPts val="2080"/>
              </a:lnSpc>
              <a:spcBef>
                <a:spcPts val="23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inyecta</a:t>
            </a:r>
            <a:r>
              <a:rPr sz="1800" b="1" dirty="0">
                <a:latin typeface="Arial"/>
                <a:cs typeface="Arial"/>
              </a:rPr>
              <a:t> una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tensión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excitación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sinusoidal</a:t>
            </a:r>
            <a:r>
              <a:rPr sz="1800" b="1" dirty="0">
                <a:latin typeface="Arial"/>
                <a:cs typeface="Arial"/>
              </a:rPr>
              <a:t> con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frecuencia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continuamente </a:t>
            </a:r>
            <a:r>
              <a:rPr sz="1800" b="1" dirty="0">
                <a:latin typeface="Arial"/>
                <a:cs typeface="Arial"/>
              </a:rPr>
              <a:t>creciente en un </a:t>
            </a:r>
            <a:r>
              <a:rPr sz="1800" b="1" spc="-5" dirty="0">
                <a:latin typeface="Arial"/>
                <a:cs typeface="Arial"/>
              </a:rPr>
              <a:t>extremo del devanado del transformador y </a:t>
            </a:r>
            <a:r>
              <a:rPr sz="1800" b="1" dirty="0">
                <a:latin typeface="Arial"/>
                <a:cs typeface="Arial"/>
              </a:rPr>
              <a:t>se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señal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retorno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respuesta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otro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extremo.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ymbol"/>
              <a:buChar char=""/>
            </a:pPr>
            <a:endParaRPr sz="2700">
              <a:latin typeface="Arial"/>
              <a:cs typeface="Arial"/>
            </a:endParaRPr>
          </a:p>
          <a:p>
            <a:pPr marL="241300" marR="5080" indent="-228600" algn="just">
              <a:lnSpc>
                <a:spcPts val="206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La comparación de las señales de </a:t>
            </a:r>
            <a:r>
              <a:rPr sz="1800" b="1" dirty="0">
                <a:latin typeface="Arial"/>
                <a:cs typeface="Arial"/>
              </a:rPr>
              <a:t>entrada </a:t>
            </a:r>
            <a:r>
              <a:rPr sz="1800" b="1" spc="-5" dirty="0">
                <a:latin typeface="Arial"/>
                <a:cs typeface="Arial"/>
              </a:rPr>
              <a:t>y salida genera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-5" dirty="0">
                <a:latin typeface="Arial"/>
                <a:cs typeface="Arial"/>
              </a:rPr>
              <a:t>respuesta en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frecuencia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exclusiva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puede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compararse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 huella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digital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referencia.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>
              <a:latin typeface="Arial"/>
              <a:cs typeface="Arial"/>
            </a:endParaRPr>
          </a:p>
          <a:p>
            <a:pPr marL="241300" marR="5080" indent="-228600" algn="just">
              <a:lnSpc>
                <a:spcPts val="208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cambios,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movimiento</a:t>
            </a:r>
            <a:r>
              <a:rPr sz="1800" b="1" dirty="0">
                <a:latin typeface="Arial"/>
                <a:cs typeface="Arial"/>
              </a:rPr>
              <a:t> 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deformación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componentes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internos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producen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cambios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esta</a:t>
            </a:r>
            <a:r>
              <a:rPr sz="1800" b="1" dirty="0">
                <a:latin typeface="Arial"/>
                <a:cs typeface="Arial"/>
              </a:rPr>
              <a:t> función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transferencia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pueden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identificarse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mediante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comparación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los </a:t>
            </a:r>
            <a:r>
              <a:rPr sz="1800" b="1" spc="-5" dirty="0">
                <a:latin typeface="Arial"/>
                <a:cs typeface="Arial"/>
              </a:rPr>
              <a:t>trazados.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4"/>
            <a:ext cx="9281795" cy="57291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Análisis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respuesta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(en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frecuencia)</a:t>
            </a:r>
            <a:r>
              <a:rPr sz="1800" b="1" u="sng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dieléctrica</a:t>
            </a:r>
            <a:endParaRPr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Arial"/>
              <a:cs typeface="Arial"/>
            </a:endParaRPr>
          </a:p>
          <a:p>
            <a:pPr marL="469900" marR="7620" indent="-228600" algn="just">
              <a:lnSpc>
                <a:spcPts val="208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utiliza </a:t>
            </a:r>
            <a:r>
              <a:rPr sz="1800" b="1" spc="-5" dirty="0">
                <a:latin typeface="Arial"/>
                <a:cs typeface="Arial"/>
              </a:rPr>
              <a:t>el </a:t>
            </a:r>
            <a:r>
              <a:rPr sz="1800" b="1" dirty="0">
                <a:latin typeface="Arial"/>
                <a:cs typeface="Arial"/>
              </a:rPr>
              <a:t>análisis </a:t>
            </a:r>
            <a:r>
              <a:rPr sz="1800" b="1" spc="-5" dirty="0">
                <a:latin typeface="Arial"/>
                <a:cs typeface="Arial"/>
              </a:rPr>
              <a:t>de respuesta dieléctrica, </a:t>
            </a:r>
            <a:r>
              <a:rPr sz="1800" b="1" dirty="0">
                <a:latin typeface="Arial"/>
                <a:cs typeface="Arial"/>
              </a:rPr>
              <a:t>también denominado </a:t>
            </a:r>
            <a:r>
              <a:rPr sz="1800" b="1" spc="-5" dirty="0">
                <a:latin typeface="Arial"/>
                <a:cs typeface="Arial"/>
              </a:rPr>
              <a:t>análisis 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respuesta en frecuencia dieléctrica, </a:t>
            </a:r>
            <a:r>
              <a:rPr sz="1800" b="1" dirty="0">
                <a:latin typeface="Arial"/>
                <a:cs typeface="Arial"/>
              </a:rPr>
              <a:t>para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evaluar el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contenido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humedad del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celulosa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y,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 tanto, </a:t>
            </a:r>
            <a:r>
              <a:rPr sz="1800" b="1" spc="-5" dirty="0">
                <a:latin typeface="Arial"/>
                <a:cs typeface="Arial"/>
              </a:rPr>
              <a:t>determinar su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estado.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469900" marR="889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 humedad en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transformadores </a:t>
            </a:r>
            <a:r>
              <a:rPr sz="1800" b="1" dirty="0">
                <a:latin typeface="Arial"/>
                <a:cs typeface="Arial"/>
              </a:rPr>
              <a:t>de potencia con </a:t>
            </a:r>
            <a:r>
              <a:rPr sz="1800" b="1" spc="-5" dirty="0">
                <a:latin typeface="Arial"/>
                <a:cs typeface="Arial"/>
              </a:rPr>
              <a:t>aislamiento de aceite y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papel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produce</a:t>
            </a:r>
            <a:r>
              <a:rPr sz="1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</a:t>
            </a:r>
            <a:r>
              <a:rPr sz="1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envejecimiento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papel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o</a:t>
            </a:r>
            <a:r>
              <a:rPr sz="1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porque</a:t>
            </a:r>
            <a:r>
              <a:rPr sz="1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penetra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 a través de 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juntas con fugas o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respiraderos</a:t>
            </a:r>
            <a:r>
              <a:rPr sz="1800" b="1" spc="-5" dirty="0">
                <a:latin typeface="Arial"/>
                <a:cs typeface="Arial"/>
              </a:rPr>
              <a:t>. Esto provoca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reducción de la resistencia a la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ruptura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 aumento del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envejecimiento del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1800" b="1" spc="-5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7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 err="1" smtClean="0">
                <a:latin typeface="Arial"/>
                <a:cs typeface="Arial"/>
              </a:rPr>
              <a:t>Esta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medición </a:t>
            </a:r>
            <a:r>
              <a:rPr sz="1800" b="1" spc="-5" dirty="0">
                <a:latin typeface="Arial"/>
                <a:cs typeface="Arial"/>
              </a:rPr>
              <a:t>también se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usa</a:t>
            </a:r>
            <a:r>
              <a:rPr sz="1800" b="1" dirty="0">
                <a:latin typeface="Arial"/>
                <a:cs typeface="Arial"/>
              </a:rPr>
              <a:t> para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demostrar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bajo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contenido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humedad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nuevos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transformadores después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proceso</a:t>
            </a:r>
            <a:r>
              <a:rPr sz="1800" b="1" dirty="0">
                <a:latin typeface="Arial"/>
                <a:cs typeface="Arial"/>
              </a:rPr>
              <a:t> 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secado.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7620" indent="-228600" algn="just">
              <a:lnSpc>
                <a:spcPct val="960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cantidad</a:t>
            </a:r>
            <a:r>
              <a:rPr sz="1800" b="1" dirty="0">
                <a:latin typeface="Arial"/>
                <a:cs typeface="Arial"/>
              </a:rPr>
              <a:t> principal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aislamiento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celulosa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parte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activa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un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potencia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encuentra</a:t>
            </a:r>
            <a:r>
              <a:rPr sz="1800" b="1" dirty="0">
                <a:latin typeface="Arial"/>
                <a:cs typeface="Arial"/>
              </a:rPr>
              <a:t> entre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primario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secundario.</a:t>
            </a:r>
            <a:r>
              <a:rPr sz="1800" b="1" dirty="0">
                <a:latin typeface="Arial"/>
                <a:cs typeface="Arial"/>
              </a:rPr>
              <a:t> </a:t>
            </a:r>
            <a:endParaRPr lang="es-AR" sz="1800" b="1" dirty="0" smtClean="0">
              <a:latin typeface="Arial"/>
              <a:cs typeface="Arial"/>
            </a:endParaRPr>
          </a:p>
          <a:p>
            <a:pPr marL="469900" marR="7620" indent="-228600" algn="just">
              <a:lnSpc>
                <a:spcPct val="96000"/>
              </a:lnSpc>
              <a:buFont typeface="Symbol"/>
              <a:buChar char=""/>
              <a:tabLst>
                <a:tab pos="462280" algn="l"/>
              </a:tabLst>
            </a:pPr>
            <a:endParaRPr lang="es-AR" b="1" spc="-5" dirty="0">
              <a:latin typeface="Arial"/>
              <a:cs typeface="Arial"/>
            </a:endParaRPr>
          </a:p>
          <a:p>
            <a:pPr marL="469900" marR="7620" indent="-228600" algn="just">
              <a:lnSpc>
                <a:spcPct val="960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 smtClean="0">
                <a:latin typeface="Arial"/>
                <a:cs typeface="Arial"/>
              </a:rPr>
              <a:t>Para </a:t>
            </a:r>
            <a:r>
              <a:rPr sz="1800" b="1" dirty="0">
                <a:latin typeface="Arial"/>
                <a:cs typeface="Arial"/>
              </a:rPr>
              <a:t>medir </a:t>
            </a:r>
            <a:r>
              <a:rPr sz="1800" b="1" spc="-5" dirty="0">
                <a:latin typeface="Arial"/>
                <a:cs typeface="Arial"/>
              </a:rPr>
              <a:t>este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aislamiento,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conecta la</a:t>
            </a:r>
            <a:r>
              <a:rPr sz="1800" b="1" dirty="0">
                <a:latin typeface="Arial"/>
                <a:cs typeface="Arial"/>
              </a:rPr>
              <a:t> salida </a:t>
            </a:r>
            <a:r>
              <a:rPr sz="1800" b="1" spc="-5" dirty="0">
                <a:latin typeface="Arial"/>
                <a:cs typeface="Arial"/>
              </a:rPr>
              <a:t>al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alta</a:t>
            </a:r>
            <a:r>
              <a:rPr sz="1800" b="1" dirty="0">
                <a:latin typeface="Arial"/>
                <a:cs typeface="Arial"/>
              </a:rPr>
              <a:t> tensión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entrada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baja tensión.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705358"/>
            <a:ext cx="9049385" cy="27739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41300" marR="5715" indent="-228600" algn="just">
              <a:lnSpc>
                <a:spcPts val="1850"/>
              </a:lnSpc>
              <a:spcBef>
                <a:spcPts val="215"/>
              </a:spcBef>
              <a:buFont typeface="Symbol"/>
              <a:buChar char=""/>
              <a:tabLst>
                <a:tab pos="233679" algn="l"/>
              </a:tabLst>
            </a:pPr>
            <a:r>
              <a:rPr sz="1600" b="1" spc="-5" dirty="0">
                <a:latin typeface="Arial"/>
                <a:cs typeface="Arial"/>
              </a:rPr>
              <a:t>Las corrientes capacitivas y resistivas </a:t>
            </a:r>
            <a:r>
              <a:rPr sz="1600" b="1" dirty="0">
                <a:latin typeface="Arial"/>
                <a:cs typeface="Arial"/>
              </a:rPr>
              <a:t>no </a:t>
            </a:r>
            <a:r>
              <a:rPr sz="1600" b="1" spc="-5" dirty="0">
                <a:latin typeface="Arial"/>
                <a:cs typeface="Arial"/>
              </a:rPr>
              <a:t>deseadas se derivan mediante </a:t>
            </a:r>
            <a:r>
              <a:rPr sz="1600" b="1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conexión de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guarda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que se aplica a la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cuba.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650" dirty="0">
              <a:latin typeface="Arial"/>
              <a:cs typeface="Arial"/>
            </a:endParaRPr>
          </a:p>
          <a:p>
            <a:pPr marL="241300" marR="5080" indent="-228600" algn="just">
              <a:lnSpc>
                <a:spcPts val="1850"/>
              </a:lnSpc>
              <a:buFont typeface="Symbol"/>
              <a:buChar char=""/>
              <a:tabLst>
                <a:tab pos="233679" algn="l"/>
              </a:tabLst>
            </a:pP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mide el factor de potencia/factor de disipación de 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este aislamiento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un amplio 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rango 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frecuencias</a:t>
            </a:r>
            <a:r>
              <a:rPr sz="1600" b="1" spc="-5" dirty="0">
                <a:latin typeface="Arial"/>
                <a:cs typeface="Arial"/>
              </a:rPr>
              <a:t>.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curva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resultante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contiene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información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sobre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el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estado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del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aislamiento.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80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95800"/>
              </a:lnSpc>
              <a:spcBef>
                <a:spcPts val="5"/>
              </a:spcBef>
              <a:buSzPct val="112500"/>
              <a:buFont typeface="Symbol"/>
              <a:buChar char=""/>
              <a:tabLst>
                <a:tab pos="233679" algn="l"/>
              </a:tabLst>
            </a:pPr>
            <a:r>
              <a:rPr sz="1600" b="1" spc="-5" dirty="0">
                <a:latin typeface="Arial"/>
                <a:cs typeface="Arial"/>
              </a:rPr>
              <a:t>Las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frecuencias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muy</a:t>
            </a:r>
            <a:r>
              <a:rPr sz="16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bajas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contienen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información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sobre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humedad</a:t>
            </a:r>
            <a:r>
              <a:rPr sz="1600" b="1" i="1" spc="4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600" b="1" i="1" spc="43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 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sólido,</a:t>
            </a:r>
            <a:r>
              <a:rPr sz="16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mientras</a:t>
            </a:r>
            <a:r>
              <a:rPr sz="1600" b="1" i="1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</a:t>
            </a:r>
            <a:r>
              <a:rPr sz="1600" b="1" i="1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600" b="1" i="1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posición</a:t>
            </a:r>
            <a:r>
              <a:rPr sz="16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1600" b="1" i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pendiente</a:t>
            </a:r>
            <a:r>
              <a:rPr sz="1600" b="1" i="1" spc="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600" b="1" i="1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600" b="1" i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frecuencias</a:t>
            </a:r>
            <a:r>
              <a:rPr sz="1600" b="1" i="1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600" b="1" i="1" spc="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rango</a:t>
            </a:r>
            <a:r>
              <a:rPr sz="1600" b="1" i="1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medio</a:t>
            </a:r>
            <a:r>
              <a:rPr sz="1600" b="1" i="1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indica </a:t>
            </a:r>
            <a:r>
              <a:rPr sz="1600" b="1" i="1" spc="-43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6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conductividad del aislamiento líquido</a:t>
            </a:r>
            <a:r>
              <a:rPr sz="1600" b="1" spc="-5" dirty="0">
                <a:latin typeface="Arial"/>
                <a:cs typeface="Arial"/>
              </a:rPr>
              <a:t>. </a:t>
            </a:r>
            <a:r>
              <a:rPr sz="1600" b="1" dirty="0">
                <a:latin typeface="Arial"/>
                <a:cs typeface="Arial"/>
              </a:rPr>
              <a:t>Esta </a:t>
            </a:r>
            <a:r>
              <a:rPr sz="1600" b="1" spc="-10" dirty="0">
                <a:latin typeface="Arial"/>
                <a:cs typeface="Arial"/>
              </a:rPr>
              <a:t>curva </a:t>
            </a:r>
            <a:r>
              <a:rPr sz="1600" b="1" spc="-5" dirty="0">
                <a:latin typeface="Arial"/>
                <a:cs typeface="Arial"/>
              </a:rPr>
              <a:t>se compara automáticamente para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modelizar </a:t>
            </a:r>
            <a:r>
              <a:rPr sz="1800" b="1" spc="-5" dirty="0">
                <a:latin typeface="Arial"/>
                <a:cs typeface="Arial"/>
              </a:rPr>
              <a:t>las curvas y </a:t>
            </a:r>
            <a:r>
              <a:rPr sz="1800" b="1" dirty="0">
                <a:latin typeface="Arial"/>
                <a:cs typeface="Arial"/>
              </a:rPr>
              <a:t>se </a:t>
            </a:r>
            <a:r>
              <a:rPr sz="1800" b="1" spc="-5" dirty="0">
                <a:latin typeface="Arial"/>
                <a:cs typeface="Arial"/>
              </a:rPr>
              <a:t>calcula el </a:t>
            </a:r>
            <a:r>
              <a:rPr sz="1800" b="1" dirty="0">
                <a:latin typeface="Arial"/>
                <a:cs typeface="Arial"/>
              </a:rPr>
              <a:t>contenido </a:t>
            </a:r>
            <a:r>
              <a:rPr sz="1800" b="1" spc="-5" dirty="0">
                <a:latin typeface="Arial"/>
                <a:cs typeface="Arial"/>
              </a:rPr>
              <a:t>de humedad del aislamiento 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celulosa.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0101" y="3568394"/>
            <a:ext cx="6301774" cy="3642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952246"/>
            <a:ext cx="9280525" cy="49477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sz="1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corriente</a:t>
            </a:r>
            <a:endParaRPr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3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fabricantes</a:t>
            </a:r>
            <a:r>
              <a:rPr sz="1800" b="1" spc="3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3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transformadores</a:t>
            </a:r>
            <a:r>
              <a:rPr sz="1800" b="1" spc="3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3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potencia</a:t>
            </a:r>
            <a:r>
              <a:rPr sz="1800" b="1" spc="3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prueban</a:t>
            </a:r>
            <a:r>
              <a:rPr sz="1800" b="1" spc="3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3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transformadores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corriente</a:t>
            </a:r>
            <a:r>
              <a:rPr sz="1800" b="1" dirty="0">
                <a:latin typeface="Arial"/>
                <a:cs typeface="Arial"/>
              </a:rPr>
              <a:t> (TC)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durante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</a:t>
            </a:r>
            <a:r>
              <a:rPr sz="1800" b="1" spc="-5" dirty="0">
                <a:latin typeface="Arial"/>
                <a:cs typeface="Arial"/>
              </a:rPr>
              <a:t> aceptación</a:t>
            </a:r>
            <a:r>
              <a:rPr sz="1800" b="1" dirty="0">
                <a:latin typeface="Arial"/>
                <a:cs typeface="Arial"/>
              </a:rPr>
              <a:t> final,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mientras</a:t>
            </a:r>
            <a:r>
              <a:rPr sz="1800" b="1" dirty="0">
                <a:latin typeface="Arial"/>
                <a:cs typeface="Arial"/>
              </a:rPr>
              <a:t> que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operadores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la </a:t>
            </a:r>
            <a:r>
              <a:rPr sz="1800" b="1" dirty="0">
                <a:latin typeface="Arial"/>
                <a:cs typeface="Arial"/>
              </a:rPr>
              <a:t>subestación </a:t>
            </a:r>
            <a:r>
              <a:rPr sz="1800" b="1" spc="-5" dirty="0">
                <a:latin typeface="Arial"/>
                <a:cs typeface="Arial"/>
              </a:rPr>
              <a:t>los prueban durante la puesta en servicio. </a:t>
            </a:r>
            <a:endParaRPr lang="es-AR" sz="1800" b="1" spc="-5" dirty="0" smtClean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endParaRPr lang="es-AR" b="1" spc="-5" dirty="0">
              <a:latin typeface="Arial"/>
              <a:cs typeface="Arial"/>
            </a:endParaRPr>
          </a:p>
          <a:p>
            <a:pPr marL="469900" marR="5080" indent="-228600" algn="just">
              <a:lnSpc>
                <a:spcPct val="959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 smtClean="0">
                <a:latin typeface="Arial"/>
                <a:cs typeface="Arial"/>
              </a:rPr>
              <a:t>Las </a:t>
            </a:r>
            <a:r>
              <a:rPr sz="1800" b="1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pruebas verifican si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TC envían señales correctas al sistema de </a:t>
            </a:r>
            <a:r>
              <a:rPr sz="1800" b="1" dirty="0">
                <a:latin typeface="Arial"/>
                <a:cs typeface="Arial"/>
              </a:rPr>
              <a:t>protección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 subestación.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9525" indent="-228600" algn="just">
              <a:lnSpc>
                <a:spcPts val="2080"/>
              </a:lnSpc>
              <a:spcBef>
                <a:spcPts val="5"/>
              </a:spcBef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Unas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señales erróneas provocan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funcionamiento incorrecto del sistema 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protección</a:t>
            </a:r>
            <a:r>
              <a:rPr sz="1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puede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dañar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activos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conectados.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469900" marR="7620" indent="-228600" algn="just">
              <a:lnSpc>
                <a:spcPct val="957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parámetros </a:t>
            </a:r>
            <a:r>
              <a:rPr sz="1800" b="1" dirty="0">
                <a:latin typeface="Arial"/>
                <a:cs typeface="Arial"/>
              </a:rPr>
              <a:t>que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comprueban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son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exactitud del TC</a:t>
            </a:r>
            <a:r>
              <a:rPr sz="1800" b="1" spc="-5" dirty="0">
                <a:latin typeface="Arial"/>
                <a:cs typeface="Arial"/>
              </a:rPr>
              <a:t>, incluido el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error 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relación</a:t>
            </a:r>
            <a:r>
              <a:rPr sz="1800" b="1" spc="-5" dirty="0">
                <a:latin typeface="Arial"/>
                <a:cs typeface="Arial"/>
              </a:rPr>
              <a:t> y de desplazamiento de fase del TC, la exactitud para diferentes cargas,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resistencia</a:t>
            </a:r>
            <a:r>
              <a:rPr sz="1800" b="1" spc="1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TC,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spc="1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características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excitación</a:t>
            </a:r>
            <a:r>
              <a:rPr sz="1800" b="1" spc="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-5" dirty="0" smtClean="0">
                <a:latin typeface="Arial"/>
                <a:cs typeface="Arial"/>
              </a:rPr>
              <a:t>TC</a:t>
            </a:r>
            <a:r>
              <a:rPr sz="1800" b="1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469900" marR="6350" indent="-228600" algn="just">
              <a:lnSpc>
                <a:spcPts val="208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dirty="0">
                <a:latin typeface="Arial"/>
                <a:cs typeface="Arial"/>
              </a:rPr>
              <a:t>Todas </a:t>
            </a:r>
            <a:r>
              <a:rPr sz="1800" b="1" spc="-5" dirty="0">
                <a:latin typeface="Arial"/>
                <a:cs typeface="Arial"/>
              </a:rPr>
              <a:t>las pruebas </a:t>
            </a:r>
            <a:r>
              <a:rPr sz="1800" b="1" dirty="0">
                <a:latin typeface="Arial"/>
                <a:cs typeface="Arial"/>
              </a:rPr>
              <a:t>se </a:t>
            </a:r>
            <a:r>
              <a:rPr sz="1800" b="1" spc="-5" dirty="0">
                <a:latin typeface="Arial"/>
                <a:cs typeface="Arial"/>
              </a:rPr>
              <a:t>realizan en cumplimiento de las normas: </a:t>
            </a:r>
            <a:r>
              <a:rPr sz="1800" b="1" dirty="0">
                <a:latin typeface="Arial"/>
                <a:cs typeface="Arial"/>
              </a:rPr>
              <a:t>IEC 60044-6, </a:t>
            </a:r>
            <a:r>
              <a:rPr sz="1800" b="1" spc="-5" dirty="0">
                <a:latin typeface="Arial"/>
                <a:cs typeface="Arial"/>
              </a:rPr>
              <a:t>IEC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60044-1,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IEC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61869-2,</a:t>
            </a:r>
            <a:r>
              <a:rPr sz="1800" b="1" dirty="0">
                <a:latin typeface="Arial"/>
                <a:cs typeface="Arial"/>
              </a:rPr>
              <a:t> IEEE </a:t>
            </a:r>
            <a:r>
              <a:rPr sz="1800" b="1" spc="-5" dirty="0">
                <a:latin typeface="Arial"/>
                <a:cs typeface="Arial"/>
              </a:rPr>
              <a:t>C57.13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703833"/>
            <a:ext cx="2094230" cy="5638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 marR="5080" indent="-228600">
              <a:lnSpc>
                <a:spcPts val="2080"/>
              </a:lnSpc>
              <a:spcBef>
                <a:spcPts val="235"/>
              </a:spcBef>
              <a:buFont typeface="Symbol"/>
              <a:buChar char=""/>
              <a:tabLst>
                <a:tab pos="233679" algn="l"/>
                <a:tab pos="1037590" algn="l"/>
                <a:tab pos="1744345" algn="l"/>
              </a:tabLst>
            </a:pPr>
            <a:r>
              <a:rPr sz="1800" b="1" spc="-5" dirty="0">
                <a:latin typeface="Arial"/>
                <a:cs typeface="Arial"/>
              </a:rPr>
              <a:t>Cada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fase	se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</a:t>
            </a:r>
            <a:r>
              <a:rPr sz="1800" b="1" spc="-15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cuitada</a:t>
            </a:r>
            <a:r>
              <a:rPr sz="1800" b="1" spc="-15" dirty="0">
                <a:latin typeface="Arial"/>
                <a:cs typeface="Arial"/>
              </a:rPr>
              <a:t>s</a:t>
            </a:r>
            <a:r>
              <a:rPr sz="1800" b="1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67010" y="703833"/>
            <a:ext cx="6816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3619" algn="l"/>
                <a:tab pos="1638935" algn="l"/>
                <a:tab pos="2966085" algn="l"/>
                <a:tab pos="3533140" algn="l"/>
                <a:tab pos="4504055" algn="l"/>
                <a:tab pos="5335270" algn="l"/>
                <a:tab pos="6256655" algn="l"/>
              </a:tabLst>
            </a:pP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	p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sz="18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ado</a:t>
            </a:r>
            <a:r>
              <a:rPr sz="1800" b="1" spc="-5" dirty="0">
                <a:latin typeface="Arial"/>
                <a:cs typeface="Arial"/>
              </a:rPr>
              <a:t>,	las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m</a:t>
            </a:r>
            <a:r>
              <a:rPr sz="1800" b="1" spc="-5" dirty="0">
                <a:latin typeface="Arial"/>
                <a:cs typeface="Arial"/>
              </a:rPr>
              <a:t>ás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10" dirty="0">
                <a:latin typeface="Arial"/>
                <a:cs typeface="Arial"/>
              </a:rPr>
              <a:t>f</a:t>
            </a:r>
            <a:r>
              <a:rPr sz="1800" b="1" spc="-5" dirty="0">
                <a:latin typeface="Arial"/>
                <a:cs typeface="Arial"/>
              </a:rPr>
              <a:t>ases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10" dirty="0">
                <a:latin typeface="Arial"/>
                <a:cs typeface="Arial"/>
              </a:rPr>
              <a:t>d</a:t>
            </a:r>
            <a:r>
              <a:rPr sz="1800" b="1" spc="-5" dirty="0">
                <a:latin typeface="Arial"/>
                <a:cs typeface="Arial"/>
              </a:rPr>
              <a:t>eb</a:t>
            </a:r>
            <a:r>
              <a:rPr sz="1800" b="1" spc="-15" dirty="0">
                <a:latin typeface="Arial"/>
                <a:cs typeface="Arial"/>
              </a:rPr>
              <a:t>e</a:t>
            </a:r>
            <a:r>
              <a:rPr sz="1800" b="1" dirty="0">
                <a:latin typeface="Arial"/>
                <a:cs typeface="Arial"/>
              </a:rPr>
              <a:t>n	</a:t>
            </a:r>
            <a:r>
              <a:rPr sz="1800" b="1" spc="-5" dirty="0">
                <a:latin typeface="Arial"/>
                <a:cs typeface="Arial"/>
              </a:rPr>
              <a:t>e</a:t>
            </a:r>
            <a:r>
              <a:rPr sz="1800" b="1" spc="-15" dirty="0">
                <a:latin typeface="Arial"/>
                <a:cs typeface="Arial"/>
              </a:rPr>
              <a:t>s</a:t>
            </a:r>
            <a:r>
              <a:rPr sz="1800" b="1" spc="10" dirty="0">
                <a:latin typeface="Arial"/>
                <a:cs typeface="Arial"/>
              </a:rPr>
              <a:t>t</a:t>
            </a:r>
            <a:r>
              <a:rPr sz="1800" b="1" spc="-5" dirty="0">
                <a:latin typeface="Arial"/>
                <a:cs typeface="Arial"/>
              </a:rPr>
              <a:t>ar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5227" y="1508505"/>
            <a:ext cx="9050655" cy="2443361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41300" marR="5080" indent="-228600" algn="just">
              <a:lnSpc>
                <a:spcPct val="96000"/>
              </a:lnSpc>
              <a:spcBef>
                <a:spcPts val="18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aplica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tensión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través</a:t>
            </a:r>
            <a:r>
              <a:rPr sz="1800" b="1" spc="-5" dirty="0">
                <a:latin typeface="Arial"/>
                <a:cs typeface="Arial"/>
              </a:rPr>
              <a:t> del</a:t>
            </a:r>
            <a:r>
              <a:rPr sz="1800" b="1" dirty="0">
                <a:latin typeface="Arial"/>
                <a:cs typeface="Arial"/>
              </a:rPr>
              <a:t> lado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secundario.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produce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fuerza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magnética y </a:t>
            </a:r>
            <a:r>
              <a:rPr sz="1800" b="1" dirty="0">
                <a:latin typeface="Arial"/>
                <a:cs typeface="Arial"/>
              </a:rPr>
              <a:t>la densidad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flujo </a:t>
            </a:r>
            <a:r>
              <a:rPr sz="1800" b="1" spc="-5" dirty="0">
                <a:latin typeface="Arial"/>
                <a:cs typeface="Arial"/>
              </a:rPr>
              <a:t>magnético en el </a:t>
            </a:r>
            <a:r>
              <a:rPr sz="1800" b="1" dirty="0">
                <a:latin typeface="Arial"/>
                <a:cs typeface="Arial"/>
              </a:rPr>
              <a:t>núcleo </a:t>
            </a:r>
            <a:r>
              <a:rPr sz="1800" b="1" spc="-5" dirty="0">
                <a:latin typeface="Arial"/>
                <a:cs typeface="Arial"/>
              </a:rPr>
              <a:t>del TC. </a:t>
            </a:r>
            <a:r>
              <a:rPr sz="1800" b="1" dirty="0">
                <a:latin typeface="Arial"/>
                <a:cs typeface="Arial"/>
              </a:rPr>
              <a:t>El </a:t>
            </a:r>
            <a:r>
              <a:rPr sz="1800" b="1" spc="-5" dirty="0">
                <a:latin typeface="Arial"/>
                <a:cs typeface="Arial"/>
              </a:rPr>
              <a:t>error 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relación</a:t>
            </a:r>
            <a:r>
              <a:rPr sz="1800" b="1" spc="2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1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calcula</a:t>
            </a:r>
            <a:r>
              <a:rPr sz="1800" b="1" spc="20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utilizando</a:t>
            </a:r>
            <a:r>
              <a:rPr sz="1800" b="1" spc="2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2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carga</a:t>
            </a:r>
            <a:r>
              <a:rPr sz="1800" b="1" spc="2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1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1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datos</a:t>
            </a:r>
            <a:r>
              <a:rPr sz="1800" b="1" spc="2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1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modelo</a:t>
            </a:r>
            <a:r>
              <a:rPr sz="1800" b="1" spc="2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20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TC</a:t>
            </a:r>
            <a:r>
              <a:rPr sz="1800" b="1" spc="20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(diagrama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circuito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equivalente),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cuyos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parámetros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determinan.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5715" indent="-228600" algn="just">
              <a:lnSpc>
                <a:spcPct val="9570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 se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necesita una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fuente de alta corriente </a:t>
            </a:r>
            <a:r>
              <a:rPr sz="1800" b="1" spc="-5" dirty="0">
                <a:latin typeface="Arial"/>
                <a:cs typeface="Arial"/>
              </a:rPr>
              <a:t>y </a:t>
            </a:r>
            <a:r>
              <a:rPr sz="1800" b="1" dirty="0">
                <a:latin typeface="Arial"/>
                <a:cs typeface="Arial"/>
              </a:rPr>
              <a:t>solo hay que </a:t>
            </a:r>
            <a:r>
              <a:rPr sz="1800" b="1" spc="-5" dirty="0">
                <a:latin typeface="Arial"/>
                <a:cs typeface="Arial"/>
              </a:rPr>
              <a:t>realizar la prueba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vez, </a:t>
            </a:r>
            <a:r>
              <a:rPr sz="1800" b="1" dirty="0">
                <a:latin typeface="Arial"/>
                <a:cs typeface="Arial"/>
              </a:rPr>
              <a:t>incluso cuando </a:t>
            </a:r>
            <a:r>
              <a:rPr sz="1800" b="1" spc="-5" dirty="0">
                <a:latin typeface="Arial"/>
                <a:cs typeface="Arial"/>
              </a:rPr>
              <a:t>hay </a:t>
            </a:r>
            <a:r>
              <a:rPr sz="1800" b="1" dirty="0">
                <a:latin typeface="Arial"/>
                <a:cs typeface="Arial"/>
              </a:rPr>
              <a:t>que </a:t>
            </a:r>
            <a:r>
              <a:rPr sz="1800" b="1" spc="-5" dirty="0">
                <a:latin typeface="Arial"/>
                <a:cs typeface="Arial"/>
              </a:rPr>
              <a:t>evaluar posteriormente el TC </a:t>
            </a:r>
            <a:r>
              <a:rPr sz="1800" b="1" dirty="0">
                <a:latin typeface="Arial"/>
                <a:cs typeface="Arial"/>
              </a:rPr>
              <a:t>utilizando </a:t>
            </a:r>
            <a:r>
              <a:rPr sz="1800" b="1" spc="-5" dirty="0">
                <a:latin typeface="Arial"/>
                <a:cs typeface="Arial"/>
              </a:rPr>
              <a:t>más cargas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 corrientes </a:t>
            </a:r>
            <a:r>
              <a:rPr sz="1800" b="1" dirty="0">
                <a:latin typeface="Arial"/>
                <a:cs typeface="Arial"/>
              </a:rPr>
              <a:t>primarias. </a:t>
            </a:r>
            <a:r>
              <a:rPr sz="1800" b="1" spc="-5" dirty="0">
                <a:latin typeface="Arial"/>
                <a:cs typeface="Arial"/>
              </a:rPr>
              <a:t>Se miden </a:t>
            </a:r>
            <a:r>
              <a:rPr sz="1800" b="1" dirty="0">
                <a:latin typeface="Arial"/>
                <a:cs typeface="Arial"/>
              </a:rPr>
              <a:t>con </a:t>
            </a:r>
            <a:r>
              <a:rPr sz="1800" b="1" spc="-5" dirty="0">
                <a:latin typeface="Arial"/>
                <a:cs typeface="Arial"/>
              </a:rPr>
              <a:t>precisión </a:t>
            </a:r>
            <a:r>
              <a:rPr sz="1800" b="1" dirty="0">
                <a:latin typeface="Arial"/>
                <a:cs typeface="Arial"/>
              </a:rPr>
              <a:t>todos los </a:t>
            </a:r>
            <a:r>
              <a:rPr sz="1800" b="1" spc="-5" dirty="0">
                <a:latin typeface="Arial"/>
                <a:cs typeface="Arial"/>
              </a:rPr>
              <a:t>parámetros relevantes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TC,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teniendo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cuenta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características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carga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excitación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TC.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88594"/>
            <a:ext cx="9279255" cy="5783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Analisis</a:t>
            </a:r>
            <a:r>
              <a:rPr sz="1800" b="1" u="sng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descargas</a:t>
            </a:r>
            <a:r>
              <a:rPr sz="1800" b="1" u="sng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parciales</a:t>
            </a:r>
            <a:endParaRPr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Arial"/>
              <a:cs typeface="Arial"/>
            </a:endParaRPr>
          </a:p>
          <a:p>
            <a:pPr marL="469900" marR="5080" indent="-228600" algn="just">
              <a:lnSpc>
                <a:spcPts val="208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Las descargas parciales </a:t>
            </a:r>
            <a:r>
              <a:rPr sz="1800" b="1" dirty="0">
                <a:latin typeface="Arial"/>
                <a:cs typeface="Arial"/>
              </a:rPr>
              <a:t>(PD)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pueden dañar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materiales del aislamiento en las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bornas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 devanados</a:t>
            </a:r>
            <a:r>
              <a:rPr sz="1800" b="1" spc="-5" dirty="0">
                <a:latin typeface="Arial"/>
                <a:cs typeface="Arial"/>
              </a:rPr>
              <a:t> de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transformadores de potencia. Esto </a:t>
            </a:r>
            <a:r>
              <a:rPr sz="1800" b="1" dirty="0">
                <a:latin typeface="Arial"/>
                <a:cs typeface="Arial"/>
              </a:rPr>
              <a:t>puede producir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graves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fallas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costosas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interrupciones.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469900" marR="6350" indent="-228600" algn="just">
              <a:lnSpc>
                <a:spcPct val="958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Se observan DP en las </a:t>
            </a:r>
            <a:r>
              <a:rPr sz="1800" b="1" dirty="0">
                <a:latin typeface="Arial"/>
                <a:cs typeface="Arial"/>
              </a:rPr>
              <a:t>bornas </a:t>
            </a:r>
            <a:r>
              <a:rPr sz="1800" b="1" spc="-5" dirty="0">
                <a:latin typeface="Arial"/>
                <a:cs typeface="Arial"/>
              </a:rPr>
              <a:t>de transformadores de </a:t>
            </a:r>
            <a:r>
              <a:rPr sz="1800" b="1" dirty="0">
                <a:latin typeface="Arial"/>
                <a:cs typeface="Arial"/>
              </a:rPr>
              <a:t>potencia </a:t>
            </a:r>
            <a:r>
              <a:rPr sz="1800" b="1" spc="-5" dirty="0">
                <a:latin typeface="Arial"/>
                <a:cs typeface="Arial"/>
              </a:rPr>
              <a:t>y devanados si el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material de aislamiento entre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diferentes potenciales de </a:t>
            </a:r>
            <a:r>
              <a:rPr sz="1800" b="1" dirty="0">
                <a:latin typeface="Arial"/>
                <a:cs typeface="Arial"/>
              </a:rPr>
              <a:t>tensión </a:t>
            </a:r>
            <a:r>
              <a:rPr sz="1800" b="1" spc="-5" dirty="0">
                <a:latin typeface="Arial"/>
                <a:cs typeface="Arial"/>
              </a:rPr>
              <a:t>envejece, se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contamina</a:t>
            </a:r>
            <a:r>
              <a:rPr sz="1800" b="1" dirty="0">
                <a:latin typeface="Arial"/>
                <a:cs typeface="Arial"/>
              </a:rPr>
              <a:t> o </a:t>
            </a:r>
            <a:r>
              <a:rPr sz="1800" b="1" spc="-5" dirty="0">
                <a:latin typeface="Arial"/>
                <a:cs typeface="Arial"/>
              </a:rPr>
              <a:t>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defectuoso.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800" dirty="0">
              <a:latin typeface="Arial"/>
              <a:cs typeface="Arial"/>
            </a:endParaRPr>
          </a:p>
          <a:p>
            <a:pPr marL="462280" indent="-220979">
              <a:lnSpc>
                <a:spcPct val="10000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medición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DP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un</a:t>
            </a:r>
            <a:r>
              <a:rPr sz="1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método</a:t>
            </a:r>
            <a:r>
              <a:rPr sz="1800" b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confiable</a:t>
            </a:r>
            <a:r>
              <a:rPr sz="1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 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</a:t>
            </a:r>
            <a:r>
              <a:rPr sz="18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destructivo</a:t>
            </a:r>
            <a:r>
              <a:rPr sz="18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que</a:t>
            </a:r>
            <a:r>
              <a:rPr sz="1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utiliza</a:t>
            </a:r>
            <a:r>
              <a:rPr sz="18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diagnosticar</a:t>
            </a:r>
            <a:r>
              <a:rPr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estado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sistema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potencia.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469900" marR="6985" indent="-228600" algn="just">
              <a:lnSpc>
                <a:spcPct val="95800"/>
              </a:lnSpc>
              <a:spcBef>
                <a:spcPts val="5"/>
              </a:spcBef>
              <a:buFont typeface="Symbol"/>
              <a:buChar char=""/>
              <a:tabLst>
                <a:tab pos="462280" algn="l"/>
              </a:tabLst>
            </a:pP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lleva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 cabo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durante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 pruebas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aceptación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 fabrica,</a:t>
            </a:r>
            <a:r>
              <a:rPr sz="1800" b="1" dirty="0">
                <a:latin typeface="Arial"/>
                <a:cs typeface="Arial"/>
              </a:rPr>
              <a:t> la </a:t>
            </a:r>
            <a:r>
              <a:rPr sz="1800" b="1" spc="-5" dirty="0">
                <a:latin typeface="Arial"/>
                <a:cs typeface="Arial"/>
              </a:rPr>
              <a:t>puesta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servicio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 situ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 pruebas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mantenimiento</a:t>
            </a:r>
            <a:r>
              <a:rPr sz="1800" b="1" spc="-5" dirty="0">
                <a:latin typeface="Arial"/>
                <a:cs typeface="Arial"/>
              </a:rPr>
              <a:t> de </a:t>
            </a:r>
            <a:r>
              <a:rPr sz="1800" b="1" dirty="0">
                <a:latin typeface="Arial"/>
                <a:cs typeface="Arial"/>
              </a:rPr>
              <a:t>rutina </a:t>
            </a:r>
            <a:r>
              <a:rPr sz="1800" b="1" spc="-5" dirty="0">
                <a:latin typeface="Arial"/>
                <a:cs typeface="Arial"/>
              </a:rPr>
              <a:t>para </a:t>
            </a:r>
            <a:r>
              <a:rPr sz="1800" b="1" dirty="0">
                <a:latin typeface="Arial"/>
                <a:cs typeface="Arial"/>
              </a:rPr>
              <a:t>detectar defectos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críticos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evaluar</a:t>
            </a:r>
            <a:r>
              <a:rPr sz="1800" b="1" dirty="0">
                <a:latin typeface="Arial"/>
                <a:cs typeface="Arial"/>
              </a:rPr>
              <a:t> los </a:t>
            </a:r>
            <a:r>
              <a:rPr sz="1800" b="1" spc="-5" dirty="0">
                <a:latin typeface="Arial"/>
                <a:cs typeface="Arial"/>
              </a:rPr>
              <a:t>riesgos.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700" dirty="0">
              <a:latin typeface="Arial"/>
              <a:cs typeface="Arial"/>
            </a:endParaRPr>
          </a:p>
          <a:p>
            <a:pPr marL="469900" marR="5715" indent="-228600" algn="just">
              <a:lnSpc>
                <a:spcPts val="2080"/>
              </a:lnSpc>
              <a:buFont typeface="Symbol"/>
              <a:buChar char=""/>
              <a:tabLst>
                <a:tab pos="462280" algn="l"/>
              </a:tabLst>
            </a:pPr>
            <a:r>
              <a:rPr sz="1800" b="1" spc="-20" dirty="0">
                <a:latin typeface="Arial"/>
                <a:cs typeface="Arial"/>
              </a:rPr>
              <a:t>Al </a:t>
            </a:r>
            <a:r>
              <a:rPr sz="1800" b="1" spc="-5" dirty="0">
                <a:latin typeface="Arial"/>
                <a:cs typeface="Arial"/>
              </a:rPr>
              <a:t>realizar la medición y el análisis de la actividad de DP en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transformadores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potencia,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se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determinan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las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pruebas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configuraciones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especificas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688594"/>
            <a:ext cx="9048115" cy="323850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 marR="5715">
              <a:lnSpc>
                <a:spcPts val="2080"/>
              </a:lnSpc>
              <a:spcBef>
                <a:spcPts val="235"/>
              </a:spcBef>
            </a:pPr>
            <a:r>
              <a:rPr sz="1800" b="1" spc="-5" dirty="0">
                <a:latin typeface="Arial"/>
                <a:cs typeface="Arial"/>
              </a:rPr>
              <a:t>mediante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tipo</a:t>
            </a:r>
            <a:r>
              <a:rPr sz="1800" b="1" spc="4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4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45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4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norma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según</a:t>
            </a:r>
            <a:r>
              <a:rPr sz="1800" b="1" spc="4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cual</a:t>
            </a:r>
            <a:r>
              <a:rPr sz="1800" b="1" spc="4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se</a:t>
            </a:r>
            <a:r>
              <a:rPr sz="1800" b="1" spc="4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realizan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las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mediciones.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 marL="241300" marR="7620" indent="-228600" algn="just">
              <a:lnSpc>
                <a:spcPct val="9580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Dependiendo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4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tipo</a:t>
            </a:r>
            <a:r>
              <a:rPr sz="1800" b="1" spc="4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bornas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utilizadas,</a:t>
            </a:r>
            <a:r>
              <a:rPr sz="1800" b="1" spc="4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4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sistema</a:t>
            </a:r>
            <a:r>
              <a:rPr sz="1800" b="1" spc="4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 analisis</a:t>
            </a:r>
            <a:r>
              <a:rPr sz="1800" b="1" spc="4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DP</a:t>
            </a:r>
            <a:r>
              <a:rPr sz="1800" b="1" spc="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conecta a la </a:t>
            </a:r>
            <a:r>
              <a:rPr sz="1800" b="1" dirty="0">
                <a:latin typeface="Arial"/>
                <a:cs typeface="Arial"/>
              </a:rPr>
              <a:t>toma </a:t>
            </a:r>
            <a:r>
              <a:rPr sz="1800" b="1" spc="-5" dirty="0">
                <a:latin typeface="Arial"/>
                <a:cs typeface="Arial"/>
              </a:rPr>
              <a:t>capacitiva de las </a:t>
            </a:r>
            <a:r>
              <a:rPr sz="1800" b="1" dirty="0">
                <a:latin typeface="Arial"/>
                <a:cs typeface="Arial"/>
              </a:rPr>
              <a:t>bornas o </a:t>
            </a:r>
            <a:r>
              <a:rPr sz="1800" b="1" spc="-5" dirty="0">
                <a:latin typeface="Arial"/>
                <a:cs typeface="Arial"/>
              </a:rPr>
              <a:t>a </a:t>
            </a:r>
            <a:r>
              <a:rPr sz="1800" b="1" dirty="0">
                <a:latin typeface="Arial"/>
                <a:cs typeface="Arial"/>
              </a:rPr>
              <a:t>un </a:t>
            </a:r>
            <a:r>
              <a:rPr sz="1800" b="1" spc="-5" dirty="0">
                <a:latin typeface="Arial"/>
                <a:cs typeface="Arial"/>
              </a:rPr>
              <a:t>condensador de acoplamiento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externo.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permite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mediciones de </a:t>
            </a:r>
            <a:r>
              <a:rPr sz="1800" b="1" spc="-5" dirty="0">
                <a:latin typeface="Arial"/>
                <a:cs typeface="Arial"/>
              </a:rPr>
              <a:t>DP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eléctricas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5715" indent="-228600" algn="just">
              <a:lnSpc>
                <a:spcPts val="208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Las DP se </a:t>
            </a:r>
            <a:r>
              <a:rPr sz="1800" b="1" dirty="0">
                <a:latin typeface="Arial"/>
                <a:cs typeface="Arial"/>
              </a:rPr>
              <a:t>miden </a:t>
            </a:r>
            <a:r>
              <a:rPr sz="1800" b="1" spc="-5" dirty="0">
                <a:latin typeface="Arial"/>
                <a:cs typeface="Arial"/>
              </a:rPr>
              <a:t>en </a:t>
            </a:r>
            <a:r>
              <a:rPr sz="1800" b="1" dirty="0">
                <a:latin typeface="Arial"/>
                <a:cs typeface="Arial"/>
              </a:rPr>
              <a:t>μV </a:t>
            </a:r>
            <a:r>
              <a:rPr sz="1800" b="1" spc="-5" dirty="0">
                <a:latin typeface="Arial"/>
                <a:cs typeface="Arial"/>
              </a:rPr>
              <a:t>(de acuerdo </a:t>
            </a:r>
            <a:r>
              <a:rPr sz="1800" b="1" dirty="0">
                <a:latin typeface="Arial"/>
                <a:cs typeface="Arial"/>
              </a:rPr>
              <a:t>con </a:t>
            </a:r>
            <a:r>
              <a:rPr sz="1800" b="1" spc="-5" dirty="0">
                <a:latin typeface="Arial"/>
                <a:cs typeface="Arial"/>
              </a:rPr>
              <a:t>las normas </a:t>
            </a:r>
            <a:r>
              <a:rPr sz="1800" b="1" dirty="0">
                <a:latin typeface="Arial"/>
                <a:cs typeface="Arial"/>
              </a:rPr>
              <a:t>IEEE) o </a:t>
            </a:r>
            <a:r>
              <a:rPr sz="1800" b="1" spc="-5" dirty="0">
                <a:latin typeface="Arial"/>
                <a:cs typeface="Arial"/>
              </a:rPr>
              <a:t>en pC </a:t>
            </a:r>
            <a:r>
              <a:rPr sz="1800" b="1" spc="-10" dirty="0">
                <a:latin typeface="Arial"/>
                <a:cs typeface="Arial"/>
              </a:rPr>
              <a:t>(de </a:t>
            </a:r>
            <a:r>
              <a:rPr sz="1800" b="1" spc="-5" dirty="0">
                <a:latin typeface="Arial"/>
                <a:cs typeface="Arial"/>
              </a:rPr>
              <a:t>acuerdo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norma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IEC </a:t>
            </a:r>
            <a:r>
              <a:rPr sz="1800" b="1" spc="-5" dirty="0">
                <a:latin typeface="Arial"/>
                <a:cs typeface="Arial"/>
              </a:rPr>
              <a:t>60270).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5080" indent="-228600" algn="just">
              <a:lnSpc>
                <a:spcPts val="206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dirty="0">
                <a:latin typeface="Arial"/>
                <a:cs typeface="Arial"/>
              </a:rPr>
              <a:t>Por lo </a:t>
            </a:r>
            <a:r>
              <a:rPr sz="1800" b="1" spc="-5" dirty="0">
                <a:latin typeface="Arial"/>
                <a:cs typeface="Arial"/>
              </a:rPr>
              <a:t>general se despliegan avanzadas técnicas de supresión de </a:t>
            </a:r>
            <a:r>
              <a:rPr sz="1800" b="1" dirty="0">
                <a:latin typeface="Arial"/>
                <a:cs typeface="Arial"/>
              </a:rPr>
              <a:t>ruidos </a:t>
            </a:r>
            <a:r>
              <a:rPr sz="1800" b="1" spc="-5" dirty="0">
                <a:latin typeface="Arial"/>
                <a:cs typeface="Arial"/>
              </a:rPr>
              <a:t>en </a:t>
            </a:r>
            <a:r>
              <a:rPr sz="1800" b="1" dirty="0">
                <a:latin typeface="Arial"/>
                <a:cs typeface="Arial"/>
              </a:rPr>
              <a:t> entornos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muchas interferencias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minimizar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datos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irrelevantes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1734" y="805816"/>
            <a:ext cx="3977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Localización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8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descargas</a:t>
            </a:r>
            <a:r>
              <a:rPr sz="1800" b="1" u="sng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parciales</a:t>
            </a:r>
            <a:endParaRPr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5227" y="1229614"/>
            <a:ext cx="81921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679" indent="-220979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33679" algn="l"/>
                <a:tab pos="822960" algn="l"/>
                <a:tab pos="2150110" algn="l"/>
                <a:tab pos="3338829" algn="l"/>
                <a:tab pos="4004945" algn="l"/>
                <a:tab pos="5015865" algn="l"/>
                <a:tab pos="5948680" algn="l"/>
                <a:tab pos="6819265" algn="l"/>
              </a:tabLst>
            </a:pPr>
            <a:r>
              <a:rPr sz="1800" b="1" spc="-5" dirty="0">
                <a:latin typeface="Arial"/>
                <a:cs typeface="Arial"/>
              </a:rPr>
              <a:t>Las	</a:t>
            </a:r>
            <a:r>
              <a:rPr sz="1800" b="1" dirty="0">
                <a:latin typeface="Arial"/>
                <a:cs typeface="Arial"/>
              </a:rPr>
              <a:t>descargas	</a:t>
            </a:r>
            <a:r>
              <a:rPr sz="1800" b="1" spc="-5" dirty="0">
                <a:latin typeface="Arial"/>
                <a:cs typeface="Arial"/>
              </a:rPr>
              <a:t>parciales	</a:t>
            </a:r>
            <a:r>
              <a:rPr sz="1800" b="1" dirty="0">
                <a:latin typeface="Arial"/>
                <a:cs typeface="Arial"/>
              </a:rPr>
              <a:t>(DP)	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pueden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causar	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danos	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irreversibles</a:t>
            </a:r>
            <a:endParaRPr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3827" y="1493266"/>
            <a:ext cx="78301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0815" algn="l"/>
                <a:tab pos="1941830" algn="l"/>
                <a:tab pos="3673475" algn="l"/>
                <a:tab pos="4110990" algn="l"/>
                <a:tab pos="5285740" algn="l"/>
                <a:tab pos="6205855" algn="l"/>
                <a:tab pos="6972300" algn="l"/>
                <a:tab pos="7409180" algn="l"/>
              </a:tabLst>
            </a:pPr>
            <a:r>
              <a:rPr sz="1800" b="1" spc="-5" dirty="0">
                <a:latin typeface="Arial"/>
                <a:cs typeface="Arial"/>
              </a:rPr>
              <a:t>ai</a:t>
            </a:r>
            <a:r>
              <a:rPr sz="1800" b="1" spc="-15" dirty="0">
                <a:latin typeface="Arial"/>
                <a:cs typeface="Arial"/>
              </a:rPr>
              <a:t>s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-15" dirty="0">
                <a:latin typeface="Arial"/>
                <a:cs typeface="Arial"/>
              </a:rPr>
              <a:t>m</a:t>
            </a:r>
            <a:r>
              <a:rPr sz="1800" b="1" spc="-5" dirty="0">
                <a:latin typeface="Arial"/>
                <a:cs typeface="Arial"/>
              </a:rPr>
              <a:t>iento	del	tr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spc="-5" dirty="0">
                <a:latin typeface="Arial"/>
                <a:cs typeface="Arial"/>
              </a:rPr>
              <a:t>nsfo</a:t>
            </a:r>
            <a:r>
              <a:rPr sz="1800" b="1" spc="5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m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d</a:t>
            </a:r>
            <a:r>
              <a:rPr sz="1800" b="1" spc="5" dirty="0">
                <a:latin typeface="Arial"/>
                <a:cs typeface="Arial"/>
              </a:rPr>
              <a:t>o</a:t>
            </a:r>
            <a:r>
              <a:rPr sz="1800" b="1" spc="-5" dirty="0">
                <a:latin typeface="Arial"/>
                <a:cs typeface="Arial"/>
              </a:rPr>
              <a:t>r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	p</a:t>
            </a:r>
            <a:r>
              <a:rPr sz="1800" b="1" spc="5" dirty="0">
                <a:latin typeface="Arial"/>
                <a:cs typeface="Arial"/>
              </a:rPr>
              <a:t>o</a:t>
            </a:r>
            <a:r>
              <a:rPr sz="1800" b="1" spc="-5" dirty="0">
                <a:latin typeface="Arial"/>
                <a:cs typeface="Arial"/>
              </a:rPr>
              <a:t>tenci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,	mucho	</a:t>
            </a:r>
            <a:r>
              <a:rPr sz="1800" b="1" spc="-5" dirty="0">
                <a:latin typeface="Arial"/>
                <a:cs typeface="Arial"/>
              </a:rPr>
              <a:t>antes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	q</a:t>
            </a:r>
            <a:r>
              <a:rPr sz="1800" b="1" spc="5" dirty="0">
                <a:latin typeface="Arial"/>
                <a:cs typeface="Arial"/>
              </a:rPr>
              <a:t>u</a:t>
            </a:r>
            <a:r>
              <a:rPr sz="1800" b="1" spc="-5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38054" y="1229614"/>
            <a:ext cx="843915" cy="563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890" algn="r">
              <a:lnSpc>
                <a:spcPts val="2120"/>
              </a:lnSpc>
              <a:spcBef>
                <a:spcPts val="100"/>
              </a:spcBef>
              <a:tabLst>
                <a:tab pos="464184" algn="l"/>
              </a:tabLst>
            </a:pPr>
            <a:r>
              <a:rPr sz="1800" b="1" spc="-5" dirty="0">
                <a:latin typeface="Arial"/>
                <a:cs typeface="Arial"/>
              </a:rPr>
              <a:t>en	el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ts val="2120"/>
              </a:lnSpc>
              <a:tabLst>
                <a:tab pos="627380" algn="l"/>
              </a:tabLst>
            </a:pPr>
            <a:r>
              <a:rPr sz="1800" b="1" spc="-5" dirty="0">
                <a:latin typeface="Arial"/>
                <a:cs typeface="Arial"/>
              </a:rPr>
              <a:t>falle	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5227" y="1756917"/>
            <a:ext cx="9050655" cy="462870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41300" marR="5080" algn="just">
              <a:lnSpc>
                <a:spcPct val="95900"/>
              </a:lnSpc>
              <a:spcBef>
                <a:spcPts val="185"/>
              </a:spcBef>
            </a:pPr>
            <a:r>
              <a:rPr sz="1800" b="1" spc="-5" dirty="0">
                <a:latin typeface="Arial"/>
                <a:cs typeface="Arial"/>
              </a:rPr>
              <a:t>aislamiento realmente. Incluso después de la detección y el análisis,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 esencial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saber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exactamente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donde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encuentran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los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defectos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aislamiento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9590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Mediante las mediciones de DP acústica</a:t>
            </a:r>
            <a:r>
              <a:rPr sz="1800" b="1" spc="-5" dirty="0">
                <a:latin typeface="Arial"/>
                <a:cs typeface="Arial"/>
              </a:rPr>
              <a:t>s, pueden localizarse </a:t>
            </a:r>
            <a:r>
              <a:rPr sz="1800" b="1" dirty="0">
                <a:latin typeface="Arial"/>
                <a:cs typeface="Arial"/>
              </a:rPr>
              <a:t>con </a:t>
            </a:r>
            <a:r>
              <a:rPr sz="1800" b="1" spc="-5" dirty="0">
                <a:latin typeface="Arial"/>
                <a:cs typeface="Arial"/>
              </a:rPr>
              <a:t>precisión </a:t>
            </a: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puntos </a:t>
            </a:r>
            <a:r>
              <a:rPr sz="1800" b="1" dirty="0">
                <a:latin typeface="Arial"/>
                <a:cs typeface="Arial"/>
              </a:rPr>
              <a:t>débiles o defectos </a:t>
            </a:r>
            <a:r>
              <a:rPr sz="1800" b="1" spc="-5" dirty="0">
                <a:latin typeface="Arial"/>
                <a:cs typeface="Arial"/>
              </a:rPr>
              <a:t>del aislamiento. Una </a:t>
            </a:r>
            <a:r>
              <a:rPr sz="1800" b="1" spc="-15" dirty="0">
                <a:latin typeface="Arial"/>
                <a:cs typeface="Arial"/>
              </a:rPr>
              <a:t>vez </a:t>
            </a:r>
            <a:r>
              <a:rPr sz="1800" b="1" dirty="0">
                <a:latin typeface="Arial"/>
                <a:cs typeface="Arial"/>
              </a:rPr>
              <a:t>que se conoce </a:t>
            </a:r>
            <a:r>
              <a:rPr sz="1800" b="1" spc="-5" dirty="0">
                <a:latin typeface="Arial"/>
                <a:cs typeface="Arial"/>
              </a:rPr>
              <a:t>la ubicación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exacta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defectos,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pueden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planificar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ejecutar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medidas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correctivas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manera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eficiente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evitar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falla.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5715" indent="-228600" algn="just">
              <a:lnSpc>
                <a:spcPct val="9590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Las mediciones de DP acústicas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llevan a cabo después detectarse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una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DP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durante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aceptación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fabrica</a:t>
            </a:r>
            <a:r>
              <a:rPr sz="1800" b="1" spc="-5" dirty="0">
                <a:latin typeface="Arial"/>
                <a:cs typeface="Arial"/>
              </a:rPr>
              <a:t>,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son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parte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integrante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mediciones de diagnostico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 situ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durante la 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vida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util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 de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potencia.</a:t>
            </a:r>
            <a:endParaRPr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8255" indent="-228600" algn="just">
              <a:lnSpc>
                <a:spcPct val="95800"/>
              </a:lnSpc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spc="-5" dirty="0" err="1">
                <a:latin typeface="Arial"/>
                <a:cs typeface="Arial"/>
              </a:rPr>
              <a:t>instalan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 err="1" smtClean="0">
                <a:latin typeface="Arial"/>
                <a:cs typeface="Arial"/>
              </a:rPr>
              <a:t>múltiples</a:t>
            </a:r>
            <a:r>
              <a:rPr sz="1800" b="1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sensores acústicos en la superficie de la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cuba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potencia.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Cada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sensor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4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tiempo</a:t>
            </a:r>
            <a:r>
              <a:rPr sz="1800" b="1" spc="5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propagación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señal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acústica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fuente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DP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hasta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pared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cuba.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5227" y="703833"/>
            <a:ext cx="9045575" cy="2223044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41300" marR="5080" indent="-228600">
              <a:lnSpc>
                <a:spcPts val="2080"/>
              </a:lnSpc>
              <a:spcBef>
                <a:spcPts val="23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380" dirty="0"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ubicación</a:t>
            </a:r>
            <a:r>
              <a:rPr sz="1800" b="1" i="1" spc="3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800" b="1" i="1" spc="3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defecto</a:t>
            </a:r>
            <a:r>
              <a:rPr sz="1800" b="1" i="1" spc="3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</a:t>
            </a:r>
            <a:r>
              <a:rPr sz="1800" b="1" i="1" spc="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calcula</a:t>
            </a:r>
            <a:r>
              <a:rPr sz="1800" b="1" i="1" spc="3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basándose</a:t>
            </a:r>
            <a:r>
              <a:rPr sz="1800" b="1" i="1" spc="3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1800" b="1" i="1" spc="3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1800" b="1" i="1" spc="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diferencias</a:t>
            </a:r>
            <a:r>
              <a:rPr sz="1800" b="1" i="1" spc="3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spc="3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tiempo, </a:t>
            </a:r>
            <a:r>
              <a:rPr sz="1800" b="1" i="1" spc="-48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posición</a:t>
            </a:r>
            <a:r>
              <a:rPr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sensor</a:t>
            </a:r>
            <a:r>
              <a:rPr sz="1800" b="1" i="1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y</a:t>
            </a:r>
            <a:r>
              <a:rPr sz="1800" b="1" i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velocidad</a:t>
            </a:r>
            <a:r>
              <a:rPr sz="1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18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18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propagación</a:t>
            </a:r>
            <a:r>
              <a:rPr sz="1800" b="1" spc="-5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850" dirty="0">
              <a:latin typeface="Arial"/>
              <a:cs typeface="Arial"/>
            </a:endParaRPr>
          </a:p>
          <a:p>
            <a:pPr marL="241300" marR="104775" indent="-228600">
              <a:lnSpc>
                <a:spcPts val="208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datos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recogidos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sensores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comparan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forma</a:t>
            </a:r>
            <a:r>
              <a:rPr sz="1800" b="1" dirty="0">
                <a:latin typeface="Arial"/>
                <a:cs typeface="Arial"/>
              </a:rPr>
              <a:t> simultanea</a:t>
            </a:r>
            <a:r>
              <a:rPr sz="1800" b="1" spc="-5" dirty="0">
                <a:latin typeface="Arial"/>
                <a:cs typeface="Arial"/>
              </a:rPr>
              <a:t> para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identificar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precisión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 ubicación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 defecto.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Symbol"/>
              <a:buChar char=""/>
            </a:pPr>
            <a:endParaRPr sz="1900" dirty="0">
              <a:latin typeface="Arial"/>
              <a:cs typeface="Arial"/>
            </a:endParaRPr>
          </a:p>
          <a:p>
            <a:pPr marL="241300" marR="175260" indent="-228600">
              <a:lnSpc>
                <a:spcPts val="2060"/>
              </a:lnSpc>
              <a:spcBef>
                <a:spcPts val="5"/>
              </a:spcBef>
              <a:buFont typeface="Symbol"/>
              <a:buChar char=""/>
              <a:tabLst>
                <a:tab pos="233679" algn="l"/>
              </a:tabLst>
            </a:pP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norma IEEE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C57.127-2007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describe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el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flujo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trabajo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típico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una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medición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acústica.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1274</TotalTime>
  <Words>2974</Words>
  <Application>Microsoft Office PowerPoint</Application>
  <PresentationFormat>Personalizado</PresentationFormat>
  <Paragraphs>208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Symbol</vt:lpstr>
      <vt:lpstr>Calibri</vt:lpstr>
      <vt:lpstr>Arial</vt:lpstr>
      <vt:lpstr>MS Gothic</vt:lpstr>
      <vt:lpstr>Office Theme</vt:lpstr>
      <vt:lpstr>Presentación de PowerPoint</vt:lpstr>
      <vt:lpstr>Presentación de PowerPoint</vt:lpstr>
      <vt:lpstr>Componentes de los transformadores y sus fallas detectables</vt:lpstr>
      <vt:lpstr>Presentación de PowerPoint</vt:lpstr>
      <vt:lpstr>Presentación de PowerPoint</vt:lpstr>
      <vt:lpstr>Medición de la resistencia del devanado de CC y verificación del OLTC</vt:lpstr>
      <vt:lpstr>Medición de la relación de transformación del transformador (TTR)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14</cp:revision>
  <dcterms:created xsi:type="dcterms:W3CDTF">2021-08-11T20:08:30Z</dcterms:created>
  <dcterms:modified xsi:type="dcterms:W3CDTF">2021-08-26T16:25:33Z</dcterms:modified>
</cp:coreProperties>
</file>